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935" r:id="rId4"/>
  </p:sldMasterIdLst>
  <p:notesMasterIdLst>
    <p:notesMasterId r:id="rId35"/>
  </p:notesMasterIdLst>
  <p:handoutMasterIdLst>
    <p:handoutMasterId r:id="rId36"/>
  </p:handoutMasterIdLst>
  <p:sldIdLst>
    <p:sldId id="256" r:id="rId5"/>
    <p:sldId id="663" r:id="rId6"/>
    <p:sldId id="627" r:id="rId7"/>
    <p:sldId id="1847" r:id="rId8"/>
    <p:sldId id="653" r:id="rId9"/>
    <p:sldId id="276" r:id="rId10"/>
    <p:sldId id="637" r:id="rId11"/>
    <p:sldId id="628" r:id="rId12"/>
    <p:sldId id="662" r:id="rId13"/>
    <p:sldId id="1848" r:id="rId14"/>
    <p:sldId id="1851" r:id="rId15"/>
    <p:sldId id="611" r:id="rId16"/>
    <p:sldId id="636" r:id="rId17"/>
    <p:sldId id="634" r:id="rId18"/>
    <p:sldId id="1850" r:id="rId19"/>
    <p:sldId id="632" r:id="rId20"/>
    <p:sldId id="633" r:id="rId21"/>
    <p:sldId id="624" r:id="rId22"/>
    <p:sldId id="323" r:id="rId23"/>
    <p:sldId id="639" r:id="rId24"/>
    <p:sldId id="655" r:id="rId25"/>
    <p:sldId id="656" r:id="rId26"/>
    <p:sldId id="645" r:id="rId27"/>
    <p:sldId id="657" r:id="rId28"/>
    <p:sldId id="658" r:id="rId29"/>
    <p:sldId id="659" r:id="rId30"/>
    <p:sldId id="661" r:id="rId31"/>
    <p:sldId id="660" r:id="rId32"/>
    <p:sldId id="641" r:id="rId33"/>
    <p:sldId id="654" r:id="rId34"/>
  </p:sldIdLst>
  <p:sldSz cx="12188825" cy="6858000"/>
  <p:notesSz cx="7010400" cy="92964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888" userDrawn="1">
          <p15:clr>
            <a:srgbClr val="A4A3A4"/>
          </p15:clr>
        </p15:guide>
        <p15:guide id="2" pos="3839" userDrawn="1">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FA00"/>
    <a:srgbClr val="C39C2F"/>
    <a:srgbClr val="C59C27"/>
    <a:srgbClr val="D13940"/>
    <a:srgbClr val="EF9A1A"/>
    <a:srgbClr val="907262"/>
    <a:srgbClr val="B3CD1F"/>
    <a:srgbClr val="43B1E5"/>
    <a:srgbClr val="00B8BB"/>
    <a:srgbClr val="426FB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1348" autoAdjust="0"/>
    <p:restoredTop sz="86412" autoAdjust="0"/>
  </p:normalViewPr>
  <p:slideViewPr>
    <p:cSldViewPr snapToGrid="0" showGuides="1">
      <p:cViewPr varScale="1">
        <p:scale>
          <a:sx n="104" d="100"/>
          <a:sy n="104" d="100"/>
        </p:scale>
        <p:origin x="379" y="91"/>
      </p:cViewPr>
      <p:guideLst>
        <p:guide orient="horz" pos="888"/>
        <p:guide pos="3839"/>
      </p:guideLst>
    </p:cSldViewPr>
  </p:slideViewPr>
  <p:outlineViewPr>
    <p:cViewPr>
      <p:scale>
        <a:sx n="33" d="100"/>
        <a:sy n="33" d="100"/>
      </p:scale>
      <p:origin x="0" y="-11112"/>
    </p:cViewPr>
  </p:outlin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55" d="100"/>
          <a:sy n="55" d="100"/>
        </p:scale>
        <p:origin x="-1472" y="-64"/>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70338" y="0"/>
            <a:ext cx="3038475" cy="465138"/>
          </a:xfrm>
          <a:prstGeom prst="rect">
            <a:avLst/>
          </a:prstGeom>
        </p:spPr>
        <p:txBody>
          <a:bodyPr vert="horz" lIns="91440" tIns="45720" rIns="91440" bIns="45720" rtlCol="0"/>
          <a:lstStyle>
            <a:lvl1pPr algn="r">
              <a:defRPr sz="1200"/>
            </a:lvl1pPr>
          </a:lstStyle>
          <a:p>
            <a:fld id="{0B842F42-2CE9-4E35-95C1-410DC08A50B1}" type="datetimeFigureOut">
              <a:rPr lang="en-US" smtClean="0"/>
              <a:t>4/30/2022</a:t>
            </a:fld>
            <a:endParaRPr lang="en-US"/>
          </a:p>
        </p:txBody>
      </p:sp>
      <p:sp>
        <p:nvSpPr>
          <p:cNvPr id="4" name="Footer Placeholder 3"/>
          <p:cNvSpPr>
            <a:spLocks noGrp="1"/>
          </p:cNvSpPr>
          <p:nvPr>
            <p:ph type="ftr" sz="quarter" idx="2"/>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70338" y="8829675"/>
            <a:ext cx="3038475" cy="465138"/>
          </a:xfrm>
          <a:prstGeom prst="rect">
            <a:avLst/>
          </a:prstGeom>
        </p:spPr>
        <p:txBody>
          <a:bodyPr vert="horz" lIns="91440" tIns="45720" rIns="91440" bIns="45720" rtlCol="0" anchor="b"/>
          <a:lstStyle>
            <a:lvl1pPr algn="r">
              <a:defRPr sz="1200"/>
            </a:lvl1pPr>
          </a:lstStyle>
          <a:p>
            <a:fld id="{26F2E89A-4FDF-4617-8DDF-BE2769EE821E}" type="slidenum">
              <a:rPr lang="en-US" smtClean="0"/>
              <a:t>‹#›</a:t>
            </a:fld>
            <a:endParaRPr lang="en-US"/>
          </a:p>
        </p:txBody>
      </p:sp>
    </p:spTree>
    <p:extLst>
      <p:ext uri="{BB962C8B-B14F-4D97-AF65-F5344CB8AC3E}">
        <p14:creationId xmlns:p14="http://schemas.microsoft.com/office/powerpoint/2010/main" val="25792619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5138"/>
          </a:xfrm>
          <a:prstGeom prst="rect">
            <a:avLst/>
          </a:prstGeom>
        </p:spPr>
        <p:txBody>
          <a:bodyPr vert="horz" lIns="91440" tIns="45720" rIns="91440" bIns="45720" rtlCol="0"/>
          <a:lstStyle>
            <a:lvl1pPr algn="r">
              <a:defRPr sz="1200"/>
            </a:lvl1pPr>
          </a:lstStyle>
          <a:p>
            <a:fld id="{6F282904-F315-4730-8D91-37D99E141A6F}" type="datetimeFigureOut">
              <a:rPr lang="en-US" smtClean="0"/>
              <a:t>4/30/2022</a:t>
            </a:fld>
            <a:endParaRPr lang="en-US"/>
          </a:p>
        </p:txBody>
      </p:sp>
      <p:sp>
        <p:nvSpPr>
          <p:cNvPr id="4" name="Slide Image Placeholder 3"/>
          <p:cNvSpPr>
            <a:spLocks noGrp="1" noRot="1" noChangeAspect="1"/>
          </p:cNvSpPr>
          <p:nvPr>
            <p:ph type="sldImg" idx="2"/>
          </p:nvPr>
        </p:nvSpPr>
        <p:spPr>
          <a:xfrm>
            <a:off x="407988" y="696913"/>
            <a:ext cx="6194425" cy="34861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16425"/>
            <a:ext cx="5607050" cy="4183063"/>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5138"/>
          </a:xfrm>
          <a:prstGeom prst="rect">
            <a:avLst/>
          </a:prstGeom>
        </p:spPr>
        <p:txBody>
          <a:bodyPr vert="horz" lIns="91440" tIns="45720" rIns="91440" bIns="45720" rtlCol="0" anchor="b"/>
          <a:lstStyle>
            <a:lvl1pPr algn="r">
              <a:defRPr sz="1200"/>
            </a:lvl1pPr>
          </a:lstStyle>
          <a:p>
            <a:fld id="{54E672D7-8E2D-4611-973D-F4591A707C34}" type="slidenum">
              <a:rPr lang="en-US" smtClean="0"/>
              <a:t>‹#›</a:t>
            </a:fld>
            <a:endParaRPr lang="en-US"/>
          </a:p>
        </p:txBody>
      </p:sp>
    </p:spTree>
    <p:extLst>
      <p:ext uri="{BB962C8B-B14F-4D97-AF65-F5344CB8AC3E}">
        <p14:creationId xmlns:p14="http://schemas.microsoft.com/office/powerpoint/2010/main" val="17013578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
        <p:cNvGrpSpPr/>
        <p:nvPr/>
      </p:nvGrpSpPr>
      <p:grpSpPr>
        <a:xfrm>
          <a:off x="0" y="0"/>
          <a:ext cx="0" cy="0"/>
          <a:chOff x="0" y="0"/>
          <a:chExt cx="0" cy="0"/>
        </a:xfrm>
      </p:grpSpPr>
      <p:sp>
        <p:nvSpPr>
          <p:cNvPr id="46" name="Google Shape;46;g60257ae959_0_0:notes"/>
          <p:cNvSpPr>
            <a:spLocks noGrp="1" noRot="1" noChangeAspect="1"/>
          </p:cNvSpPr>
          <p:nvPr>
            <p:ph type="sldImg" idx="2"/>
          </p:nvPr>
        </p:nvSpPr>
        <p:spPr>
          <a:xfrm>
            <a:off x="407988" y="696913"/>
            <a:ext cx="6194425"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 name="Google Shape;47;g60257ae959_0_0:notes"/>
          <p:cNvSpPr txBox="1">
            <a:spLocks noGrp="1"/>
          </p:cNvSpPr>
          <p:nvPr>
            <p:ph type="body" idx="1"/>
          </p:nvPr>
        </p:nvSpPr>
        <p:spPr>
          <a:xfrm>
            <a:off x="701675" y="4416425"/>
            <a:ext cx="5607000" cy="41832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Pts val="1400"/>
              <a:buFontTx/>
              <a:buNone/>
              <a:tabLst/>
              <a:defRPr/>
            </a:pPr>
            <a:r>
              <a:rPr lang="en-US" sz="1200" kern="1200" dirty="0">
                <a:solidFill>
                  <a:schemeClr val="tx1"/>
                </a:solidFill>
                <a:effectLst/>
                <a:latin typeface="+mn-lt"/>
                <a:ea typeface="+mn-ea"/>
                <a:cs typeface="+mn-cs"/>
              </a:rPr>
              <a:t>Hello, everyone.  I'm _from.  ___.  In this module I’m going to be talking about software testing and how it is used in the development process for scientific computing.</a:t>
            </a:r>
          </a:p>
        </p:txBody>
      </p:sp>
      <p:sp>
        <p:nvSpPr>
          <p:cNvPr id="48" name="Google Shape;48;g60257ae959_0_0:notes"/>
          <p:cNvSpPr txBox="1">
            <a:spLocks noGrp="1"/>
          </p:cNvSpPr>
          <p:nvPr>
            <p:ph type="sldNum" idx="12"/>
          </p:nvPr>
        </p:nvSpPr>
        <p:spPr>
          <a:xfrm>
            <a:off x="3970338" y="8829675"/>
            <a:ext cx="3038400" cy="4650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a:t>
            </a:fld>
            <a:endParaRPr/>
          </a:p>
        </p:txBody>
      </p:sp>
    </p:spTree>
    <p:extLst>
      <p:ext uri="{BB962C8B-B14F-4D97-AF65-F5344CB8AC3E}">
        <p14:creationId xmlns:p14="http://schemas.microsoft.com/office/powerpoint/2010/main" val="10715526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If you've passed these initial hurdles, and you want to go further, there are yet more options to explore.  I already mentioned </a:t>
            </a:r>
            <a:r>
              <a:rPr lang="en-US" sz="1200" kern="1200" dirty="0" err="1">
                <a:solidFill>
                  <a:schemeClr val="tx1"/>
                </a:solidFill>
                <a:effectLst/>
                <a:latin typeface="+mn-lt"/>
                <a:ea typeface="+mn-ea"/>
                <a:cs typeface="+mn-cs"/>
              </a:rPr>
              <a:t>ctest</a:t>
            </a:r>
            <a:r>
              <a:rPr lang="en-US" sz="1200" kern="1200" dirty="0">
                <a:solidFill>
                  <a:schemeClr val="tx1"/>
                </a:solidFill>
                <a:effectLst/>
                <a:latin typeface="+mn-lt"/>
                <a:ea typeface="+mn-ea"/>
                <a:cs typeface="+mn-cs"/>
              </a:rPr>
              <a:t> and </a:t>
            </a:r>
            <a:r>
              <a:rPr lang="en-US" sz="1200" kern="1200" dirty="0" err="1">
                <a:solidFill>
                  <a:schemeClr val="tx1"/>
                </a:solidFill>
                <a:effectLst/>
                <a:latin typeface="+mn-lt"/>
                <a:ea typeface="+mn-ea"/>
                <a:cs typeface="+mn-cs"/>
              </a:rPr>
              <a:t>pytest</a:t>
            </a:r>
            <a:r>
              <a:rPr lang="en-US" sz="1200" kern="1200" dirty="0">
                <a:solidFill>
                  <a:schemeClr val="tx1"/>
                </a:solidFill>
                <a:effectLst/>
                <a:latin typeface="+mn-lt"/>
                <a:ea typeface="+mn-ea"/>
                <a:cs typeface="+mn-cs"/>
              </a:rPr>
              <a:t> for compiled and python codes.  Test coverage for compiled codes can be checked with </a:t>
            </a:r>
            <a:r>
              <a:rPr lang="en-US" sz="1200" kern="1200" dirty="0" err="1">
                <a:solidFill>
                  <a:schemeClr val="tx1"/>
                </a:solidFill>
                <a:effectLst/>
                <a:latin typeface="+mn-lt"/>
                <a:ea typeface="+mn-ea"/>
                <a:cs typeface="+mn-cs"/>
              </a:rPr>
              <a:t>gcov</a:t>
            </a:r>
            <a:r>
              <a:rPr lang="en-US" sz="1200" kern="1200" dirty="0">
                <a:solidFill>
                  <a:schemeClr val="tx1"/>
                </a:solidFill>
                <a:effectLst/>
                <a:latin typeface="+mn-lt"/>
                <a:ea typeface="+mn-ea"/>
                <a:cs typeface="+mn-cs"/>
              </a:rPr>
              <a:t>, or ell-</a:t>
            </a:r>
            <a:r>
              <a:rPr lang="en-US" sz="1200" kern="1200" dirty="0" err="1">
                <a:solidFill>
                  <a:schemeClr val="tx1"/>
                </a:solidFill>
                <a:effectLst/>
                <a:latin typeface="+mn-lt"/>
                <a:ea typeface="+mn-ea"/>
                <a:cs typeface="+mn-cs"/>
              </a:rPr>
              <a:t>cov</a:t>
            </a:r>
            <a:r>
              <a:rPr lang="en-US" sz="1200" kern="1200" dirty="0">
                <a:solidFill>
                  <a:schemeClr val="tx1"/>
                </a:solidFill>
                <a:effectLst/>
                <a:latin typeface="+mn-lt"/>
                <a:ea typeface="+mn-ea"/>
                <a:cs typeface="+mn-cs"/>
              </a:rPr>
              <a:t> (to output browsable HTML). Static source code analysis is provided by compiler warnings, but also by the clang-tidy project (for C++).  In python, you can use </a:t>
            </a:r>
            <a:r>
              <a:rPr lang="en-US" sz="1200" kern="1200" dirty="0" err="1">
                <a:solidFill>
                  <a:schemeClr val="tx1"/>
                </a:solidFill>
                <a:effectLst/>
                <a:latin typeface="+mn-lt"/>
                <a:ea typeface="+mn-ea"/>
                <a:cs typeface="+mn-cs"/>
              </a:rPr>
              <a:t>pytest-cov</a:t>
            </a:r>
            <a:r>
              <a:rPr lang="en-US" sz="1200" kern="1200" dirty="0">
                <a:solidFill>
                  <a:schemeClr val="tx1"/>
                </a:solidFill>
                <a:effectLst/>
                <a:latin typeface="+mn-lt"/>
                <a:ea typeface="+mn-ea"/>
                <a:cs typeface="+mn-cs"/>
              </a:rPr>
              <a:t> for coverage and </a:t>
            </a:r>
            <a:r>
              <a:rPr lang="en-US" sz="1200" kern="1200" dirty="0" err="1">
                <a:solidFill>
                  <a:schemeClr val="tx1"/>
                </a:solidFill>
                <a:effectLst/>
                <a:latin typeface="+mn-lt"/>
                <a:ea typeface="+mn-ea"/>
                <a:cs typeface="+mn-cs"/>
              </a:rPr>
              <a:t>pylint</a:t>
            </a:r>
            <a:r>
              <a:rPr lang="en-US" sz="1200" kern="1200" dirty="0">
                <a:solidFill>
                  <a:schemeClr val="tx1"/>
                </a:solidFill>
                <a:effectLst/>
                <a:latin typeface="+mn-lt"/>
                <a:ea typeface="+mn-ea"/>
                <a:cs typeface="+mn-cs"/>
              </a:rPr>
              <a:t> or flake8 for static source code analysis.</a:t>
            </a:r>
          </a:p>
        </p:txBody>
      </p:sp>
      <p:sp>
        <p:nvSpPr>
          <p:cNvPr id="4" name="Slide Number Placeholder 3"/>
          <p:cNvSpPr>
            <a:spLocks noGrp="1"/>
          </p:cNvSpPr>
          <p:nvPr>
            <p:ph type="sldNum" sz="quarter" idx="5"/>
          </p:nvPr>
        </p:nvSpPr>
        <p:spPr/>
        <p:txBody>
          <a:bodyPr/>
          <a:lstStyle/>
          <a:p>
            <a:fld id="{54E672D7-8E2D-4611-973D-F4591A707C34}" type="slidenum">
              <a:rPr lang="en-US" smtClean="0"/>
              <a:t>14</a:t>
            </a:fld>
            <a:endParaRPr lang="en-US"/>
          </a:p>
        </p:txBody>
      </p:sp>
    </p:spTree>
    <p:extLst>
      <p:ext uri="{BB962C8B-B14F-4D97-AF65-F5344CB8AC3E}">
        <p14:creationId xmlns:p14="http://schemas.microsoft.com/office/powerpoint/2010/main" val="1218214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If you've passed these initial hurdles, and you want to go further, there are yet more options to explore.  I already mentioned </a:t>
            </a:r>
            <a:r>
              <a:rPr lang="en-US" sz="1200" kern="1200" dirty="0" err="1">
                <a:solidFill>
                  <a:schemeClr val="tx1"/>
                </a:solidFill>
                <a:effectLst/>
                <a:latin typeface="+mn-lt"/>
                <a:ea typeface="+mn-ea"/>
                <a:cs typeface="+mn-cs"/>
              </a:rPr>
              <a:t>ctest</a:t>
            </a:r>
            <a:r>
              <a:rPr lang="en-US" sz="1200" kern="1200" dirty="0">
                <a:solidFill>
                  <a:schemeClr val="tx1"/>
                </a:solidFill>
                <a:effectLst/>
                <a:latin typeface="+mn-lt"/>
                <a:ea typeface="+mn-ea"/>
                <a:cs typeface="+mn-cs"/>
              </a:rPr>
              <a:t> and </a:t>
            </a:r>
            <a:r>
              <a:rPr lang="en-US" sz="1200" kern="1200" dirty="0" err="1">
                <a:solidFill>
                  <a:schemeClr val="tx1"/>
                </a:solidFill>
                <a:effectLst/>
                <a:latin typeface="+mn-lt"/>
                <a:ea typeface="+mn-ea"/>
                <a:cs typeface="+mn-cs"/>
              </a:rPr>
              <a:t>pytest</a:t>
            </a:r>
            <a:r>
              <a:rPr lang="en-US" sz="1200" kern="1200" dirty="0">
                <a:solidFill>
                  <a:schemeClr val="tx1"/>
                </a:solidFill>
                <a:effectLst/>
                <a:latin typeface="+mn-lt"/>
                <a:ea typeface="+mn-ea"/>
                <a:cs typeface="+mn-cs"/>
              </a:rPr>
              <a:t> for compiled and python codes.  Test coverage for compiled codes can be checked with </a:t>
            </a:r>
            <a:r>
              <a:rPr lang="en-US" sz="1200" kern="1200" dirty="0" err="1">
                <a:solidFill>
                  <a:schemeClr val="tx1"/>
                </a:solidFill>
                <a:effectLst/>
                <a:latin typeface="+mn-lt"/>
                <a:ea typeface="+mn-ea"/>
                <a:cs typeface="+mn-cs"/>
              </a:rPr>
              <a:t>gcov</a:t>
            </a:r>
            <a:r>
              <a:rPr lang="en-US" sz="1200" kern="1200" dirty="0">
                <a:solidFill>
                  <a:schemeClr val="tx1"/>
                </a:solidFill>
                <a:effectLst/>
                <a:latin typeface="+mn-lt"/>
                <a:ea typeface="+mn-ea"/>
                <a:cs typeface="+mn-cs"/>
              </a:rPr>
              <a:t>, or ell-</a:t>
            </a:r>
            <a:r>
              <a:rPr lang="en-US" sz="1200" kern="1200" dirty="0" err="1">
                <a:solidFill>
                  <a:schemeClr val="tx1"/>
                </a:solidFill>
                <a:effectLst/>
                <a:latin typeface="+mn-lt"/>
                <a:ea typeface="+mn-ea"/>
                <a:cs typeface="+mn-cs"/>
              </a:rPr>
              <a:t>cov</a:t>
            </a:r>
            <a:r>
              <a:rPr lang="en-US" sz="1200" kern="1200" dirty="0">
                <a:solidFill>
                  <a:schemeClr val="tx1"/>
                </a:solidFill>
                <a:effectLst/>
                <a:latin typeface="+mn-lt"/>
                <a:ea typeface="+mn-ea"/>
                <a:cs typeface="+mn-cs"/>
              </a:rPr>
              <a:t> (to output browsable HTML). Static source code analysis is provided by compiler warnings, but also by the clang-tidy project (for C++).  In python, you can use </a:t>
            </a:r>
            <a:r>
              <a:rPr lang="en-US" sz="1200" kern="1200" dirty="0" err="1">
                <a:solidFill>
                  <a:schemeClr val="tx1"/>
                </a:solidFill>
                <a:effectLst/>
                <a:latin typeface="+mn-lt"/>
                <a:ea typeface="+mn-ea"/>
                <a:cs typeface="+mn-cs"/>
              </a:rPr>
              <a:t>pytest-cov</a:t>
            </a:r>
            <a:r>
              <a:rPr lang="en-US" sz="1200" kern="1200" dirty="0">
                <a:solidFill>
                  <a:schemeClr val="tx1"/>
                </a:solidFill>
                <a:effectLst/>
                <a:latin typeface="+mn-lt"/>
                <a:ea typeface="+mn-ea"/>
                <a:cs typeface="+mn-cs"/>
              </a:rPr>
              <a:t> for coverage and </a:t>
            </a:r>
            <a:r>
              <a:rPr lang="en-US" sz="1200" kern="1200" dirty="0" err="1">
                <a:solidFill>
                  <a:schemeClr val="tx1"/>
                </a:solidFill>
                <a:effectLst/>
                <a:latin typeface="+mn-lt"/>
                <a:ea typeface="+mn-ea"/>
                <a:cs typeface="+mn-cs"/>
              </a:rPr>
              <a:t>pylint</a:t>
            </a:r>
            <a:r>
              <a:rPr lang="en-US" sz="1200" kern="1200" dirty="0">
                <a:solidFill>
                  <a:schemeClr val="tx1"/>
                </a:solidFill>
                <a:effectLst/>
                <a:latin typeface="+mn-lt"/>
                <a:ea typeface="+mn-ea"/>
                <a:cs typeface="+mn-cs"/>
              </a:rPr>
              <a:t> or flake8 for static source code analysis.</a:t>
            </a:r>
          </a:p>
        </p:txBody>
      </p:sp>
      <p:sp>
        <p:nvSpPr>
          <p:cNvPr id="4" name="Slide Number Placeholder 3"/>
          <p:cNvSpPr>
            <a:spLocks noGrp="1"/>
          </p:cNvSpPr>
          <p:nvPr>
            <p:ph type="sldNum" sz="quarter" idx="5"/>
          </p:nvPr>
        </p:nvSpPr>
        <p:spPr/>
        <p:txBody>
          <a:bodyPr/>
          <a:lstStyle/>
          <a:p>
            <a:fld id="{54E672D7-8E2D-4611-973D-F4591A707C34}" type="slidenum">
              <a:rPr lang="en-US" smtClean="0"/>
              <a:t>15</a:t>
            </a:fld>
            <a:endParaRPr lang="en-US"/>
          </a:p>
        </p:txBody>
      </p:sp>
    </p:spTree>
    <p:extLst>
      <p:ext uri="{BB962C8B-B14F-4D97-AF65-F5344CB8AC3E}">
        <p14:creationId xmlns:p14="http://schemas.microsoft.com/office/powerpoint/2010/main" val="359576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the first example, I’m going to show you how to set up a new Python project that you can immediately start using to develop tests and implement code. Although it’s pretty easy to start coding Python using </a:t>
            </a:r>
            <a:r>
              <a:rPr lang="en-US" sz="1200" kern="1200" dirty="0" err="1">
                <a:solidFill>
                  <a:schemeClr val="tx1"/>
                </a:solidFill>
                <a:effectLst/>
                <a:latin typeface="+mn-lt"/>
                <a:ea typeface="+mn-ea"/>
                <a:cs typeface="+mn-cs"/>
              </a:rPr>
              <a:t>Jupyter</a:t>
            </a:r>
            <a:r>
              <a:rPr lang="en-US" sz="1200" kern="1200" dirty="0">
                <a:solidFill>
                  <a:schemeClr val="tx1"/>
                </a:solidFill>
                <a:effectLst/>
                <a:latin typeface="+mn-lt"/>
                <a:ea typeface="+mn-ea"/>
                <a:cs typeface="+mn-cs"/>
              </a:rPr>
              <a:t> notebooks or just a simple text file, it’s more complex to create a maintainable package that can be distributed via a package manager such as </a:t>
            </a:r>
            <a:r>
              <a:rPr lang="en-US" sz="1200" kern="1200" dirty="0" err="1">
                <a:solidFill>
                  <a:schemeClr val="tx1"/>
                </a:solidFill>
                <a:effectLst/>
                <a:latin typeface="+mn-lt"/>
                <a:ea typeface="+mn-ea"/>
                <a:cs typeface="+mn-cs"/>
              </a:rPr>
              <a:t>PyPi</a:t>
            </a:r>
            <a:r>
              <a:rPr lang="en-US" sz="1200" kern="1200" dirty="0">
                <a:solidFill>
                  <a:schemeClr val="tx1"/>
                </a:solidFill>
                <a:effectLst/>
                <a:latin typeface="+mn-lt"/>
                <a:ea typeface="+mn-ea"/>
                <a:cs typeface="+mn-cs"/>
              </a:rPr>
              <a:t>. First we need to install a couple of python packages. We’re going to use </a:t>
            </a:r>
            <a:r>
              <a:rPr lang="en-US" sz="1200" kern="1200" dirty="0" err="1">
                <a:solidFill>
                  <a:schemeClr val="tx1"/>
                </a:solidFill>
                <a:effectLst/>
                <a:latin typeface="+mn-lt"/>
                <a:ea typeface="+mn-ea"/>
                <a:cs typeface="+mn-cs"/>
              </a:rPr>
              <a:t>pyscaffold</a:t>
            </a:r>
            <a:r>
              <a:rPr lang="en-US" sz="1200" kern="1200" dirty="0">
                <a:solidFill>
                  <a:schemeClr val="tx1"/>
                </a:solidFill>
                <a:effectLst/>
                <a:latin typeface="+mn-lt"/>
                <a:ea typeface="+mn-ea"/>
                <a:cs typeface="+mn-cs"/>
              </a:rPr>
              <a:t> to create a Python package that includes </a:t>
            </a:r>
            <a:r>
              <a:rPr lang="en-US" sz="1200" kern="1200" dirty="0" err="1">
                <a:solidFill>
                  <a:schemeClr val="tx1"/>
                </a:solidFill>
                <a:effectLst/>
                <a:latin typeface="+mn-lt"/>
                <a:ea typeface="+mn-ea"/>
                <a:cs typeface="+mn-cs"/>
              </a:rPr>
              <a:t>setup.py</a:t>
            </a:r>
            <a:r>
              <a:rPr lang="en-US" sz="1200" kern="1200" dirty="0">
                <a:solidFill>
                  <a:schemeClr val="tx1"/>
                </a:solidFill>
                <a:effectLst/>
                <a:latin typeface="+mn-lt"/>
                <a:ea typeface="+mn-ea"/>
                <a:cs typeface="+mn-cs"/>
              </a:rPr>
              <a:t> and other files needed for Python’s build process. We’re then going to use Tox to manage the tests for the project. Once we’ve installed </a:t>
            </a:r>
            <a:r>
              <a:rPr lang="en-US" sz="1200" kern="1200" dirty="0" err="1">
                <a:solidFill>
                  <a:schemeClr val="tx1"/>
                </a:solidFill>
                <a:effectLst/>
                <a:latin typeface="+mn-lt"/>
                <a:ea typeface="+mn-ea"/>
                <a:cs typeface="+mn-cs"/>
              </a:rPr>
              <a:t>pyscaffold</a:t>
            </a:r>
            <a:r>
              <a:rPr lang="en-US" sz="1200" kern="1200" dirty="0">
                <a:solidFill>
                  <a:schemeClr val="tx1"/>
                </a:solidFill>
                <a:effectLst/>
                <a:latin typeface="+mn-lt"/>
                <a:ea typeface="+mn-ea"/>
                <a:cs typeface="+mn-cs"/>
              </a:rPr>
              <a:t> and Tox, we can create the new project using the ‘</a:t>
            </a:r>
            <a:r>
              <a:rPr lang="en-US" sz="1200" kern="1200" dirty="0" err="1">
                <a:solidFill>
                  <a:schemeClr val="tx1"/>
                </a:solidFill>
                <a:effectLst/>
                <a:latin typeface="+mn-lt"/>
                <a:ea typeface="+mn-ea"/>
                <a:cs typeface="+mn-cs"/>
              </a:rPr>
              <a:t>putup</a:t>
            </a:r>
            <a:r>
              <a:rPr lang="en-US" sz="1200" kern="1200" dirty="0">
                <a:solidFill>
                  <a:schemeClr val="tx1"/>
                </a:solidFill>
                <a:effectLst/>
                <a:latin typeface="+mn-lt"/>
                <a:ea typeface="+mn-ea"/>
                <a:cs typeface="+mn-cs"/>
              </a:rPr>
              <a:t>’ command. This will create a package containing a skeleton file and an associated test. The ‘tox’ command will then run the tests using the </a:t>
            </a:r>
            <a:r>
              <a:rPr lang="en-US" sz="1200" kern="1200" dirty="0" err="1">
                <a:solidFill>
                  <a:schemeClr val="tx1"/>
                </a:solidFill>
                <a:effectLst/>
                <a:latin typeface="+mn-lt"/>
                <a:ea typeface="+mn-ea"/>
                <a:cs typeface="+mn-cs"/>
              </a:rPr>
              <a:t>pytest</a:t>
            </a:r>
            <a:r>
              <a:rPr lang="en-US" sz="1200" kern="1200" dirty="0">
                <a:solidFill>
                  <a:schemeClr val="tx1"/>
                </a:solidFill>
                <a:effectLst/>
                <a:latin typeface="+mn-lt"/>
                <a:ea typeface="+mn-ea"/>
                <a:cs typeface="+mn-cs"/>
              </a:rPr>
              <a:t> command Note, it even provides a neat summary of code coverage - how many lines of your program are exercised by one of the tests.</a:t>
            </a:r>
          </a:p>
          <a:p>
            <a:r>
              <a:rPr lang="en-US" sz="1200" kern="1200" dirty="0">
                <a:solidFill>
                  <a:schemeClr val="tx1"/>
                </a:solidFill>
                <a:effectLst/>
                <a:latin typeface="+mn-lt"/>
                <a:ea typeface="+mn-ea"/>
                <a:cs typeface="+mn-cs"/>
              </a:rPr>
              <a:t>You can customize the template to import your own project files and test them.  It also has some nice pre-sets for documenting with Sphinx and releasing your package to the </a:t>
            </a:r>
            <a:r>
              <a:rPr lang="en-US" sz="1200" kern="1200" dirty="0" err="1">
                <a:solidFill>
                  <a:schemeClr val="tx1"/>
                </a:solidFill>
                <a:effectLst/>
                <a:latin typeface="+mn-lt"/>
                <a:ea typeface="+mn-ea"/>
                <a:cs typeface="+mn-cs"/>
              </a:rPr>
              <a:t>pypi</a:t>
            </a:r>
            <a:r>
              <a:rPr lang="en-US" sz="1200" kern="1200" dirty="0">
                <a:solidFill>
                  <a:schemeClr val="tx1"/>
                </a:solidFill>
                <a:effectLst/>
                <a:latin typeface="+mn-lt"/>
                <a:ea typeface="+mn-ea"/>
                <a:cs typeface="+mn-cs"/>
              </a:rPr>
              <a:t> package repository.</a:t>
            </a:r>
          </a:p>
        </p:txBody>
      </p:sp>
      <p:sp>
        <p:nvSpPr>
          <p:cNvPr id="4" name="Slide Number Placeholder 3"/>
          <p:cNvSpPr>
            <a:spLocks noGrp="1"/>
          </p:cNvSpPr>
          <p:nvPr>
            <p:ph type="sldNum" sz="quarter" idx="5"/>
          </p:nvPr>
        </p:nvSpPr>
        <p:spPr/>
        <p:txBody>
          <a:bodyPr/>
          <a:lstStyle/>
          <a:p>
            <a:fld id="{54E672D7-8E2D-4611-973D-F4591A707C34}" type="slidenum">
              <a:rPr lang="en-US" smtClean="0"/>
              <a:t>16</a:t>
            </a:fld>
            <a:endParaRPr lang="en-US"/>
          </a:p>
        </p:txBody>
      </p:sp>
    </p:spTree>
    <p:extLst>
      <p:ext uri="{BB962C8B-B14F-4D97-AF65-F5344CB8AC3E}">
        <p14:creationId xmlns:p14="http://schemas.microsoft.com/office/powerpoint/2010/main" val="25988358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For codes based on C, C++, and Fortran, the </a:t>
            </a:r>
            <a:r>
              <a:rPr lang="en-US" sz="1200" kern="1200" dirty="0" err="1">
                <a:solidFill>
                  <a:schemeClr val="tx1"/>
                </a:solidFill>
                <a:effectLst/>
                <a:latin typeface="+mn-lt"/>
                <a:ea typeface="+mn-ea"/>
                <a:cs typeface="+mn-cs"/>
              </a:rPr>
              <a:t>CMake</a:t>
            </a:r>
            <a:r>
              <a:rPr lang="en-US" sz="1200" kern="1200" dirty="0">
                <a:solidFill>
                  <a:schemeClr val="tx1"/>
                </a:solidFill>
                <a:effectLst/>
                <a:latin typeface="+mn-lt"/>
                <a:ea typeface="+mn-ea"/>
                <a:cs typeface="+mn-cs"/>
              </a:rPr>
              <a:t> build system is very popular.  </a:t>
            </a:r>
            <a:r>
              <a:rPr lang="en-US" sz="1200" kern="1200" dirty="0" err="1">
                <a:solidFill>
                  <a:schemeClr val="tx1"/>
                </a:solidFill>
                <a:effectLst/>
                <a:latin typeface="+mn-lt"/>
                <a:ea typeface="+mn-ea"/>
                <a:cs typeface="+mn-cs"/>
              </a:rPr>
              <a:t>CMake</a:t>
            </a:r>
            <a:r>
              <a:rPr lang="en-US" sz="1200" kern="1200" dirty="0">
                <a:solidFill>
                  <a:schemeClr val="tx1"/>
                </a:solidFill>
                <a:effectLst/>
                <a:latin typeface="+mn-lt"/>
                <a:ea typeface="+mn-ea"/>
                <a:cs typeface="+mn-cs"/>
              </a:rPr>
              <a:t> provides an easy way to build tests with its `</a:t>
            </a:r>
            <a:r>
              <a:rPr lang="en-US" sz="1200" kern="1200" dirty="0" err="1">
                <a:solidFill>
                  <a:schemeClr val="tx1"/>
                </a:solidFill>
                <a:effectLst/>
                <a:latin typeface="+mn-lt"/>
                <a:ea typeface="+mn-ea"/>
                <a:cs typeface="+mn-cs"/>
              </a:rPr>
              <a:t>ctest</a:t>
            </a:r>
            <a:r>
              <a:rPr lang="en-US" sz="1200" kern="1200" dirty="0">
                <a:solidFill>
                  <a:schemeClr val="tx1"/>
                </a:solidFill>
                <a:effectLst/>
                <a:latin typeface="+mn-lt"/>
                <a:ea typeface="+mn-ea"/>
                <a:cs typeface="+mn-cs"/>
              </a:rPr>
              <a:t>` framework.  Using that really just requires you to call `</a:t>
            </a:r>
            <a:r>
              <a:rPr lang="en-US" sz="1200" kern="1200" dirty="0" err="1">
                <a:solidFill>
                  <a:schemeClr val="tx1"/>
                </a:solidFill>
                <a:effectLst/>
                <a:latin typeface="+mn-lt"/>
                <a:ea typeface="+mn-ea"/>
                <a:cs typeface="+mn-cs"/>
              </a:rPr>
              <a:t>add_test</a:t>
            </a:r>
            <a:r>
              <a:rPr lang="en-US" sz="1200" kern="1200" dirty="0">
                <a:solidFill>
                  <a:schemeClr val="tx1"/>
                </a:solidFill>
                <a:effectLst/>
                <a:latin typeface="+mn-lt"/>
                <a:ea typeface="+mn-ea"/>
                <a:cs typeface="+mn-cs"/>
              </a:rPr>
              <a:t>` inside your </a:t>
            </a:r>
            <a:r>
              <a:rPr lang="en-US" sz="1200" kern="1200" dirty="0" err="1">
                <a:solidFill>
                  <a:schemeClr val="tx1"/>
                </a:solidFill>
                <a:effectLst/>
                <a:latin typeface="+mn-lt"/>
                <a:ea typeface="+mn-ea"/>
                <a:cs typeface="+mn-cs"/>
              </a:rPr>
              <a:t>cmake</a:t>
            </a:r>
            <a:r>
              <a:rPr lang="en-US" sz="1200" kern="1200" dirty="0">
                <a:solidFill>
                  <a:schemeClr val="tx1"/>
                </a:solidFill>
                <a:effectLst/>
                <a:latin typeface="+mn-lt"/>
                <a:ea typeface="+mn-ea"/>
                <a:cs typeface="+mn-cs"/>
              </a:rPr>
              <a:t> file.  After writing a few tests that way, however, you'll probably want to use a library like google-test or catch2 to make your tests more readable.  The BLT project provides a set of </a:t>
            </a:r>
            <a:r>
              <a:rPr lang="en-US" sz="1200" kern="1200" dirty="0" err="1">
                <a:solidFill>
                  <a:schemeClr val="tx1"/>
                </a:solidFill>
                <a:effectLst/>
                <a:latin typeface="+mn-lt"/>
                <a:ea typeface="+mn-ea"/>
                <a:cs typeface="+mn-cs"/>
              </a:rPr>
              <a:t>cmake</a:t>
            </a:r>
            <a:r>
              <a:rPr lang="en-US" sz="1200" kern="1200" dirty="0">
                <a:solidFill>
                  <a:schemeClr val="tx1"/>
                </a:solidFill>
                <a:effectLst/>
                <a:latin typeface="+mn-lt"/>
                <a:ea typeface="+mn-ea"/>
                <a:cs typeface="+mn-cs"/>
              </a:rPr>
              <a:t> files designed for building with google-test (for C) or FRUIT (for Fortran), doing code coverage, and CI.  One of its best features is that it's well-documented, so the instructions tell you exactly how to add it to your project.  It also has shortcuts for creating nice documentation with </a:t>
            </a:r>
            <a:r>
              <a:rPr lang="en-US" sz="1200" kern="1200" dirty="0" err="1">
                <a:solidFill>
                  <a:schemeClr val="tx1"/>
                </a:solidFill>
                <a:effectLst/>
                <a:latin typeface="+mn-lt"/>
                <a:ea typeface="+mn-ea"/>
                <a:cs typeface="+mn-cs"/>
              </a:rPr>
              <a:t>doxygen</a:t>
            </a:r>
            <a:r>
              <a:rPr lang="en-US" sz="1200" kern="1200" dirty="0">
                <a:solidFill>
                  <a:schemeClr val="tx1"/>
                </a:solidFill>
                <a:effectLst/>
                <a:latin typeface="+mn-lt"/>
                <a:ea typeface="+mn-ea"/>
                <a:cs typeface="+mn-cs"/>
              </a:rPr>
              <a:t> plus Sphinx.  The terminal output I'm showing here demonstrates that you can build an "empty" project and get tests working out of the box.</a:t>
            </a:r>
          </a:p>
        </p:txBody>
      </p:sp>
      <p:sp>
        <p:nvSpPr>
          <p:cNvPr id="4" name="Slide Number Placeholder 3"/>
          <p:cNvSpPr>
            <a:spLocks noGrp="1"/>
          </p:cNvSpPr>
          <p:nvPr>
            <p:ph type="sldNum" sz="quarter" idx="5"/>
          </p:nvPr>
        </p:nvSpPr>
        <p:spPr/>
        <p:txBody>
          <a:bodyPr/>
          <a:lstStyle/>
          <a:p>
            <a:fld id="{54E672D7-8E2D-4611-973D-F4591A707C34}" type="slidenum">
              <a:rPr lang="en-US" smtClean="0"/>
              <a:t>17</a:t>
            </a:fld>
            <a:endParaRPr lang="en-US"/>
          </a:p>
        </p:txBody>
      </p:sp>
    </p:spTree>
    <p:extLst>
      <p:ext uri="{BB962C8B-B14F-4D97-AF65-F5344CB8AC3E}">
        <p14:creationId xmlns:p14="http://schemas.microsoft.com/office/powerpoint/2010/main" val="42551281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18</a:t>
            </a:fld>
            <a:endParaRPr lang="en-US"/>
          </a:p>
        </p:txBody>
      </p:sp>
    </p:spTree>
    <p:extLst>
      <p:ext uri="{BB962C8B-B14F-4D97-AF65-F5344CB8AC3E}">
        <p14:creationId xmlns:p14="http://schemas.microsoft.com/office/powerpoint/2010/main" val="23498223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Here's an example of the graphical coverage summary you can get with hosted services.  There's </a:t>
            </a:r>
            <a:r>
              <a:rPr lang="en-US" sz="1200" kern="1200" dirty="0" err="1">
                <a:solidFill>
                  <a:schemeClr val="tx1"/>
                </a:solidFill>
                <a:effectLst/>
                <a:latin typeface="+mn-lt"/>
                <a:ea typeface="+mn-ea"/>
                <a:cs typeface="+mn-cs"/>
              </a:rPr>
              <a:t>youtube</a:t>
            </a:r>
            <a:r>
              <a:rPr lang="en-US" sz="1200" kern="1200">
                <a:solidFill>
                  <a:schemeClr val="tx1"/>
                </a:solidFill>
                <a:effectLst/>
                <a:latin typeface="+mn-lt"/>
                <a:ea typeface="+mn-ea"/>
                <a:cs typeface="+mn-cs"/>
              </a:rPr>
              <a:t> tutorials for implementing these sorts of things.</a:t>
            </a:r>
          </a:p>
        </p:txBody>
      </p:sp>
      <p:sp>
        <p:nvSpPr>
          <p:cNvPr id="4" name="Slide Number Placeholder 3"/>
          <p:cNvSpPr>
            <a:spLocks noGrp="1"/>
          </p:cNvSpPr>
          <p:nvPr>
            <p:ph type="sldNum" sz="quarter" idx="10"/>
          </p:nvPr>
        </p:nvSpPr>
        <p:spPr/>
        <p:txBody>
          <a:bodyPr/>
          <a:lstStyle/>
          <a:p>
            <a:fld id="{54E672D7-8E2D-4611-973D-F4591A707C34}" type="slidenum">
              <a:rPr lang="en-US" smtClean="0"/>
              <a:t>19</a:t>
            </a:fld>
            <a:endParaRPr lang="en-US"/>
          </a:p>
        </p:txBody>
      </p:sp>
    </p:spTree>
    <p:extLst>
      <p:ext uri="{BB962C8B-B14F-4D97-AF65-F5344CB8AC3E}">
        <p14:creationId xmlns:p14="http://schemas.microsoft.com/office/powerpoint/2010/main" val="29538389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4E672D7-8E2D-4611-973D-F4591A707C34}" type="slidenum">
              <a:rPr lang="en-US" smtClean="0"/>
              <a:t>20</a:t>
            </a:fld>
            <a:endParaRPr lang="en-US"/>
          </a:p>
        </p:txBody>
      </p:sp>
    </p:spTree>
    <p:extLst>
      <p:ext uri="{BB962C8B-B14F-4D97-AF65-F5344CB8AC3E}">
        <p14:creationId xmlns:p14="http://schemas.microsoft.com/office/powerpoint/2010/main" val="25988358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4E672D7-8E2D-4611-973D-F4591A707C34}" type="slidenum">
              <a:rPr lang="en-US" smtClean="0"/>
              <a:t>21</a:t>
            </a:fld>
            <a:endParaRPr lang="en-US"/>
          </a:p>
        </p:txBody>
      </p:sp>
    </p:spTree>
    <p:extLst>
      <p:ext uri="{BB962C8B-B14F-4D97-AF65-F5344CB8AC3E}">
        <p14:creationId xmlns:p14="http://schemas.microsoft.com/office/powerpoint/2010/main" val="26662152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4E672D7-8E2D-4611-973D-F4591A707C34}" type="slidenum">
              <a:rPr lang="en-US" smtClean="0"/>
              <a:t>22</a:t>
            </a:fld>
            <a:endParaRPr lang="en-US"/>
          </a:p>
        </p:txBody>
      </p:sp>
    </p:spTree>
    <p:extLst>
      <p:ext uri="{BB962C8B-B14F-4D97-AF65-F5344CB8AC3E}">
        <p14:creationId xmlns:p14="http://schemas.microsoft.com/office/powerpoint/2010/main" val="6755362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4E672D7-8E2D-4611-973D-F4591A707C34}" type="slidenum">
              <a:rPr lang="en-US" smtClean="0"/>
              <a:t>23</a:t>
            </a:fld>
            <a:endParaRPr lang="en-US"/>
          </a:p>
        </p:txBody>
      </p:sp>
    </p:spTree>
    <p:extLst>
      <p:ext uri="{BB962C8B-B14F-4D97-AF65-F5344CB8AC3E}">
        <p14:creationId xmlns:p14="http://schemas.microsoft.com/office/powerpoint/2010/main" val="11414081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module is divided into two parts. In the first part, I’ll introduce some testing concepts and terminology, talk about some of the challenges of testing in the context of scientific computing, and then show you a simple example of how you can set up a Python project with testing, as well as how to use </a:t>
            </a:r>
            <a:r>
              <a:rPr lang="en-US" sz="1200" kern="1200" dirty="0" err="1">
                <a:solidFill>
                  <a:schemeClr val="tx1"/>
                </a:solidFill>
                <a:effectLst/>
                <a:latin typeface="+mn-lt"/>
                <a:ea typeface="+mn-ea"/>
                <a:cs typeface="+mn-cs"/>
              </a:rPr>
              <a:t>CMake’s</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ctest</a:t>
            </a:r>
            <a:r>
              <a:rPr lang="en-US" sz="1200" kern="1200" dirty="0">
                <a:solidFill>
                  <a:schemeClr val="tx1"/>
                </a:solidFill>
                <a:effectLst/>
                <a:latin typeface="+mn-lt"/>
                <a:ea typeface="+mn-ea"/>
                <a:cs typeface="+mn-cs"/>
              </a:rPr>
              <a:t> framework for a C/C++ project. In the second part, I’ll walk through how to use a testing methodology on a larger and more complex project.</a:t>
            </a:r>
          </a:p>
        </p:txBody>
      </p:sp>
      <p:sp>
        <p:nvSpPr>
          <p:cNvPr id="4" name="Slide Number Placeholder 3"/>
          <p:cNvSpPr>
            <a:spLocks noGrp="1"/>
          </p:cNvSpPr>
          <p:nvPr>
            <p:ph type="sldNum" sz="quarter" idx="5"/>
          </p:nvPr>
        </p:nvSpPr>
        <p:spPr/>
        <p:txBody>
          <a:bodyPr/>
          <a:lstStyle/>
          <a:p>
            <a:fld id="{54E672D7-8E2D-4611-973D-F4591A707C34}" type="slidenum">
              <a:rPr lang="en-US" smtClean="0"/>
              <a:t>3</a:t>
            </a:fld>
            <a:endParaRPr lang="en-US"/>
          </a:p>
        </p:txBody>
      </p:sp>
    </p:spTree>
    <p:extLst>
      <p:ext uri="{BB962C8B-B14F-4D97-AF65-F5344CB8AC3E}">
        <p14:creationId xmlns:p14="http://schemas.microsoft.com/office/powerpoint/2010/main" val="61437239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4E672D7-8E2D-4611-973D-F4591A707C34}" type="slidenum">
              <a:rPr lang="en-US" smtClean="0"/>
              <a:t>24</a:t>
            </a:fld>
            <a:endParaRPr lang="en-US"/>
          </a:p>
        </p:txBody>
      </p:sp>
    </p:spTree>
    <p:extLst>
      <p:ext uri="{BB962C8B-B14F-4D97-AF65-F5344CB8AC3E}">
        <p14:creationId xmlns:p14="http://schemas.microsoft.com/office/powerpoint/2010/main" val="2780709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4E672D7-8E2D-4611-973D-F4591A707C34}" type="slidenum">
              <a:rPr lang="en-US" smtClean="0"/>
              <a:t>25</a:t>
            </a:fld>
            <a:endParaRPr lang="en-US"/>
          </a:p>
        </p:txBody>
      </p:sp>
    </p:spTree>
    <p:extLst>
      <p:ext uri="{BB962C8B-B14F-4D97-AF65-F5344CB8AC3E}">
        <p14:creationId xmlns:p14="http://schemas.microsoft.com/office/powerpoint/2010/main" val="192285893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4E672D7-8E2D-4611-973D-F4591A707C34}" type="slidenum">
              <a:rPr lang="en-US" smtClean="0"/>
              <a:t>26</a:t>
            </a:fld>
            <a:endParaRPr lang="en-US"/>
          </a:p>
        </p:txBody>
      </p:sp>
    </p:spTree>
    <p:extLst>
      <p:ext uri="{BB962C8B-B14F-4D97-AF65-F5344CB8AC3E}">
        <p14:creationId xmlns:p14="http://schemas.microsoft.com/office/powerpoint/2010/main" val="209769507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4E672D7-8E2D-4611-973D-F4591A707C34}" type="slidenum">
              <a:rPr lang="en-US" smtClean="0"/>
              <a:t>27</a:t>
            </a:fld>
            <a:endParaRPr lang="en-US"/>
          </a:p>
        </p:txBody>
      </p:sp>
    </p:spTree>
    <p:extLst>
      <p:ext uri="{BB962C8B-B14F-4D97-AF65-F5344CB8AC3E}">
        <p14:creationId xmlns:p14="http://schemas.microsoft.com/office/powerpoint/2010/main" val="126581066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4E672D7-8E2D-4611-973D-F4591A707C34}" type="slidenum">
              <a:rPr lang="en-US" smtClean="0"/>
              <a:t>28</a:t>
            </a:fld>
            <a:endParaRPr lang="en-US"/>
          </a:p>
        </p:txBody>
      </p:sp>
    </p:spTree>
    <p:extLst>
      <p:ext uri="{BB962C8B-B14F-4D97-AF65-F5344CB8AC3E}">
        <p14:creationId xmlns:p14="http://schemas.microsoft.com/office/powerpoint/2010/main" val="217448863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If you've passed these initial hurdles, and you want to go further, there are yet more options to explore.  I already mentioned </a:t>
            </a:r>
            <a:r>
              <a:rPr lang="en-US" sz="1200" kern="1200" dirty="0" err="1">
                <a:solidFill>
                  <a:schemeClr val="tx1"/>
                </a:solidFill>
                <a:effectLst/>
                <a:latin typeface="+mn-lt"/>
                <a:ea typeface="+mn-ea"/>
                <a:cs typeface="+mn-cs"/>
              </a:rPr>
              <a:t>ctest</a:t>
            </a:r>
            <a:r>
              <a:rPr lang="en-US" sz="1200" kern="1200" dirty="0">
                <a:solidFill>
                  <a:schemeClr val="tx1"/>
                </a:solidFill>
                <a:effectLst/>
                <a:latin typeface="+mn-lt"/>
                <a:ea typeface="+mn-ea"/>
                <a:cs typeface="+mn-cs"/>
              </a:rPr>
              <a:t> and </a:t>
            </a:r>
            <a:r>
              <a:rPr lang="en-US" sz="1200" kern="1200" dirty="0" err="1">
                <a:solidFill>
                  <a:schemeClr val="tx1"/>
                </a:solidFill>
                <a:effectLst/>
                <a:latin typeface="+mn-lt"/>
                <a:ea typeface="+mn-ea"/>
                <a:cs typeface="+mn-cs"/>
              </a:rPr>
              <a:t>pytest</a:t>
            </a:r>
            <a:r>
              <a:rPr lang="en-US" sz="1200" kern="1200" dirty="0">
                <a:solidFill>
                  <a:schemeClr val="tx1"/>
                </a:solidFill>
                <a:effectLst/>
                <a:latin typeface="+mn-lt"/>
                <a:ea typeface="+mn-ea"/>
                <a:cs typeface="+mn-cs"/>
              </a:rPr>
              <a:t> for compiled and python codes.  Test coverage for compiled codes can be checked with </a:t>
            </a:r>
            <a:r>
              <a:rPr lang="en-US" sz="1200" kern="1200" dirty="0" err="1">
                <a:solidFill>
                  <a:schemeClr val="tx1"/>
                </a:solidFill>
                <a:effectLst/>
                <a:latin typeface="+mn-lt"/>
                <a:ea typeface="+mn-ea"/>
                <a:cs typeface="+mn-cs"/>
              </a:rPr>
              <a:t>gcov</a:t>
            </a:r>
            <a:r>
              <a:rPr lang="en-US" sz="1200" kern="1200" dirty="0">
                <a:solidFill>
                  <a:schemeClr val="tx1"/>
                </a:solidFill>
                <a:effectLst/>
                <a:latin typeface="+mn-lt"/>
                <a:ea typeface="+mn-ea"/>
                <a:cs typeface="+mn-cs"/>
              </a:rPr>
              <a:t>, or ell-</a:t>
            </a:r>
            <a:r>
              <a:rPr lang="en-US" sz="1200" kern="1200" dirty="0" err="1">
                <a:solidFill>
                  <a:schemeClr val="tx1"/>
                </a:solidFill>
                <a:effectLst/>
                <a:latin typeface="+mn-lt"/>
                <a:ea typeface="+mn-ea"/>
                <a:cs typeface="+mn-cs"/>
              </a:rPr>
              <a:t>cov</a:t>
            </a:r>
            <a:r>
              <a:rPr lang="en-US" sz="1200" kern="1200" dirty="0">
                <a:solidFill>
                  <a:schemeClr val="tx1"/>
                </a:solidFill>
                <a:effectLst/>
                <a:latin typeface="+mn-lt"/>
                <a:ea typeface="+mn-ea"/>
                <a:cs typeface="+mn-cs"/>
              </a:rPr>
              <a:t> (to output browsable HTML). Static source code analysis is provided by compiler warnings, but also by the clang-tidy project (for C++).  In python, you can use </a:t>
            </a:r>
            <a:r>
              <a:rPr lang="en-US" sz="1200" kern="1200" dirty="0" err="1">
                <a:solidFill>
                  <a:schemeClr val="tx1"/>
                </a:solidFill>
                <a:effectLst/>
                <a:latin typeface="+mn-lt"/>
                <a:ea typeface="+mn-ea"/>
                <a:cs typeface="+mn-cs"/>
              </a:rPr>
              <a:t>pytest-cov</a:t>
            </a:r>
            <a:r>
              <a:rPr lang="en-US" sz="1200" kern="1200" dirty="0">
                <a:solidFill>
                  <a:schemeClr val="tx1"/>
                </a:solidFill>
                <a:effectLst/>
                <a:latin typeface="+mn-lt"/>
                <a:ea typeface="+mn-ea"/>
                <a:cs typeface="+mn-cs"/>
              </a:rPr>
              <a:t> for coverage and </a:t>
            </a:r>
            <a:r>
              <a:rPr lang="en-US" sz="1200" kern="1200" dirty="0" err="1">
                <a:solidFill>
                  <a:schemeClr val="tx1"/>
                </a:solidFill>
                <a:effectLst/>
                <a:latin typeface="+mn-lt"/>
                <a:ea typeface="+mn-ea"/>
                <a:cs typeface="+mn-cs"/>
              </a:rPr>
              <a:t>pylint</a:t>
            </a:r>
            <a:r>
              <a:rPr lang="en-US" sz="1200" kern="1200" dirty="0">
                <a:solidFill>
                  <a:schemeClr val="tx1"/>
                </a:solidFill>
                <a:effectLst/>
                <a:latin typeface="+mn-lt"/>
                <a:ea typeface="+mn-ea"/>
                <a:cs typeface="+mn-cs"/>
              </a:rPr>
              <a:t> or flake8 for static source code analysis.</a:t>
            </a:r>
          </a:p>
        </p:txBody>
      </p:sp>
      <p:sp>
        <p:nvSpPr>
          <p:cNvPr id="4" name="Slide Number Placeholder 3"/>
          <p:cNvSpPr>
            <a:spLocks noGrp="1"/>
          </p:cNvSpPr>
          <p:nvPr>
            <p:ph type="sldNum" sz="quarter" idx="5"/>
          </p:nvPr>
        </p:nvSpPr>
        <p:spPr/>
        <p:txBody>
          <a:bodyPr/>
          <a:lstStyle/>
          <a:p>
            <a:fld id="{54E672D7-8E2D-4611-973D-F4591A707C34}" type="slidenum">
              <a:rPr lang="en-US" smtClean="0"/>
              <a:t>29</a:t>
            </a:fld>
            <a:endParaRPr lang="en-US"/>
          </a:p>
        </p:txBody>
      </p:sp>
    </p:spTree>
    <p:extLst>
      <p:ext uri="{BB962C8B-B14F-4D97-AF65-F5344CB8AC3E}">
        <p14:creationId xmlns:p14="http://schemas.microsoft.com/office/powerpoint/2010/main" val="337897283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4E672D7-8E2D-4611-973D-F4591A707C34}" type="slidenum">
              <a:rPr lang="en-US" smtClean="0"/>
              <a:t>30</a:t>
            </a:fld>
            <a:endParaRPr lang="en-US"/>
          </a:p>
        </p:txBody>
      </p:sp>
    </p:spTree>
    <p:extLst>
      <p:ext uri="{BB962C8B-B14F-4D97-AF65-F5344CB8AC3E}">
        <p14:creationId xmlns:p14="http://schemas.microsoft.com/office/powerpoint/2010/main" val="30375980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There are many different types of tests and testing strategies. We’ll just mention a few common ones here. Unit testing is used to check that a single routine or function is operating correctly. Integration testing is used to check that a group of modules or components operate correctly together.  System testing checks that the program operates correctly as a whole and meets the specified requirements. Regression testing is used to check that changes introduced into the code have not made any unintended changes to the program behavior. Acceptance testing is similar to system testing in that it checks the program as a whole. However instead of checking with respect to the specifications, it is used to ensure that the program meets the requirements of the customer.</a:t>
            </a:r>
          </a:p>
        </p:txBody>
      </p:sp>
      <p:sp>
        <p:nvSpPr>
          <p:cNvPr id="4" name="Slide Number Placeholder 3"/>
          <p:cNvSpPr>
            <a:spLocks noGrp="1"/>
          </p:cNvSpPr>
          <p:nvPr>
            <p:ph type="sldNum" sz="quarter" idx="5"/>
          </p:nvPr>
        </p:nvSpPr>
        <p:spPr/>
        <p:txBody>
          <a:bodyPr/>
          <a:lstStyle/>
          <a:p>
            <a:fld id="{54E672D7-8E2D-4611-973D-F4591A707C34}" type="slidenum">
              <a:rPr lang="en-US" smtClean="0"/>
              <a:t>5</a:t>
            </a:fld>
            <a:endParaRPr lang="en-US"/>
          </a:p>
        </p:txBody>
      </p:sp>
    </p:spTree>
    <p:extLst>
      <p:ext uri="{BB962C8B-B14F-4D97-AF65-F5344CB8AC3E}">
        <p14:creationId xmlns:p14="http://schemas.microsoft.com/office/powerpoint/2010/main" val="3610715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So how does testing relate to verification and validation? Unfortunately the terminology is different if you’re talking about scientific computing or software engineering. Software verification is checking that the software conforms to the requirements and design. Software verification is not just testing, but testing plays a role in the verification process to check that each aspect of the software is working the way it is supposed to. For scientific computing, verification aims to ensure that the code is a correct representation of an underlying mathematical model. Thus verification will involve comparing model solutions to reference solutions, checking for convergence, etc.  The aim of software validation is to determine if the code meets the customer’s needs, so requires system-level or acceptance testing to be performed. Validation in scientific computing is more complex. It involves determining the accuracy of the model by comparing outputs with experimental results. It may also involve using the computational model to make predictions that can be verified.</a:t>
            </a:r>
          </a:p>
        </p:txBody>
      </p:sp>
      <p:sp>
        <p:nvSpPr>
          <p:cNvPr id="4" name="Slide Number Placeholder 3"/>
          <p:cNvSpPr>
            <a:spLocks noGrp="1"/>
          </p:cNvSpPr>
          <p:nvPr>
            <p:ph type="sldNum" sz="quarter" idx="5"/>
          </p:nvPr>
        </p:nvSpPr>
        <p:spPr/>
        <p:txBody>
          <a:bodyPr/>
          <a:lstStyle/>
          <a:p>
            <a:fld id="{54E672D7-8E2D-4611-973D-F4591A707C34}" type="slidenum">
              <a:rPr lang="en-US" smtClean="0"/>
              <a:t>6</a:t>
            </a:fld>
            <a:endParaRPr lang="en-US"/>
          </a:p>
        </p:txBody>
      </p:sp>
    </p:spTree>
    <p:extLst>
      <p:ext uri="{BB962C8B-B14F-4D97-AF65-F5344CB8AC3E}">
        <p14:creationId xmlns:p14="http://schemas.microsoft.com/office/powerpoint/2010/main" val="24733729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Scientific software development is a complex process, involving expertise in many different subject areas.  Domain experts have a set of models in mind, and will propose equations required to solve the problem.  They should also have considered validation checks arising from physical and mathematical properties of their models: like conserved quantities and analytical solutions.  Applied mathematicians work with solvers and </a:t>
            </a:r>
            <a:r>
              <a:rPr lang="en-US" sz="1200" kern="1200" dirty="0" err="1">
                <a:solidFill>
                  <a:schemeClr val="tx1"/>
                </a:solidFill>
                <a:effectLst/>
                <a:latin typeface="+mn-lt"/>
                <a:ea typeface="+mn-ea"/>
                <a:cs typeface="+mn-cs"/>
              </a:rPr>
              <a:t>discretizations</a:t>
            </a:r>
            <a:r>
              <a:rPr lang="en-US" sz="1200" kern="1200" dirty="0">
                <a:solidFill>
                  <a:schemeClr val="tx1"/>
                </a:solidFill>
                <a:effectLst/>
                <a:latin typeface="+mn-lt"/>
                <a:ea typeface="+mn-ea"/>
                <a:cs typeface="+mn-cs"/>
              </a:rPr>
              <a:t>.  They should contribute a good understanding of function spaces and convergence criteria - which address model fidelity, accuracy, and stability.  Computer scientists map problem details into programming languages.  They contribute extensible and interoperable frameworks that maximize both productivity and performance.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For the project team to work together effectively, they need to iterate on features that move toward their science objectives.  Testing happens at many points in this process, and is essential for ensuring that the desired outcomes are achieved.</a:t>
            </a:r>
          </a:p>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7</a:t>
            </a:fld>
            <a:endParaRPr lang="en-US"/>
          </a:p>
        </p:txBody>
      </p:sp>
    </p:spTree>
    <p:extLst>
      <p:ext uri="{BB962C8B-B14F-4D97-AF65-F5344CB8AC3E}">
        <p14:creationId xmlns:p14="http://schemas.microsoft.com/office/powerpoint/2010/main" val="30615950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Testing is required at many points during the software development lifecycle. But when do you actually write tests? Often testing is left until last. The code is written and then tests are added either to meet requirements, or to address deficiencies, or perhaps a bug has been encountered and the vendor requires tests the demonstrate the issue. However rather than adding tests as an afterthought, best practice in software engineering encourages tests to be written before the code. This is known as test driven development. One of the advantages of this approach is that developers think about what it means for the program to be correct, not just what it should do. Another advantage is that the tests become the specification. There are some challenges to this approach however...</a:t>
            </a:r>
          </a:p>
        </p:txBody>
      </p:sp>
      <p:sp>
        <p:nvSpPr>
          <p:cNvPr id="4" name="Slide Number Placeholder 3"/>
          <p:cNvSpPr>
            <a:spLocks noGrp="1"/>
          </p:cNvSpPr>
          <p:nvPr>
            <p:ph type="sldNum" sz="quarter" idx="5"/>
          </p:nvPr>
        </p:nvSpPr>
        <p:spPr/>
        <p:txBody>
          <a:bodyPr/>
          <a:lstStyle/>
          <a:p>
            <a:fld id="{54E672D7-8E2D-4611-973D-F4591A707C34}" type="slidenum">
              <a:rPr lang="en-US" smtClean="0"/>
              <a:t>8</a:t>
            </a:fld>
            <a:endParaRPr lang="en-US"/>
          </a:p>
        </p:txBody>
      </p:sp>
    </p:spTree>
    <p:extLst>
      <p:ext uri="{BB962C8B-B14F-4D97-AF65-F5344CB8AC3E}">
        <p14:creationId xmlns:p14="http://schemas.microsoft.com/office/powerpoint/2010/main" val="38000589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This methodology has been found to be successful broadly across the software engineering community. First a test describing an aspect of the program is written. The tests a run, and this new test will fail because the feature doesn't exist. Just enough code to make the test pass is then written. We do this to ensure that we're not implementing more functionality than the test will be able to check. The tests are re-run and additional code changes made until the test passes. Once the test passes, the code is refactored to tidy it up, remove any redundant code, and make sure it conforms to any project requirements. </a:t>
            </a:r>
          </a:p>
        </p:txBody>
      </p:sp>
      <p:sp>
        <p:nvSpPr>
          <p:cNvPr id="4" name="Slide Number Placeholder 3"/>
          <p:cNvSpPr>
            <a:spLocks noGrp="1"/>
          </p:cNvSpPr>
          <p:nvPr>
            <p:ph type="sldNum" sz="quarter" idx="5"/>
          </p:nvPr>
        </p:nvSpPr>
        <p:spPr/>
        <p:txBody>
          <a:bodyPr/>
          <a:lstStyle/>
          <a:p>
            <a:fld id="{54E672D7-8E2D-4611-973D-F4591A707C34}" type="slidenum">
              <a:rPr lang="en-US" smtClean="0"/>
              <a:t>9</a:t>
            </a:fld>
            <a:endParaRPr lang="en-US"/>
          </a:p>
        </p:txBody>
      </p:sp>
    </p:spTree>
    <p:extLst>
      <p:ext uri="{BB962C8B-B14F-4D97-AF65-F5344CB8AC3E}">
        <p14:creationId xmlns:p14="http://schemas.microsoft.com/office/powerpoint/2010/main" val="4208872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Even if you follow the TDD methodology, it is useful to know how much code is actually being tested. </a:t>
            </a:r>
          </a:p>
        </p:txBody>
      </p:sp>
      <p:sp>
        <p:nvSpPr>
          <p:cNvPr id="4" name="Slide Number Placeholder 3"/>
          <p:cNvSpPr>
            <a:spLocks noGrp="1"/>
          </p:cNvSpPr>
          <p:nvPr>
            <p:ph type="sldNum" sz="quarter" idx="5"/>
          </p:nvPr>
        </p:nvSpPr>
        <p:spPr/>
        <p:txBody>
          <a:bodyPr/>
          <a:lstStyle/>
          <a:p>
            <a:fld id="{54E672D7-8E2D-4611-973D-F4591A707C34}" type="slidenum">
              <a:rPr lang="en-US" smtClean="0"/>
              <a:t>12</a:t>
            </a:fld>
            <a:endParaRPr lang="en-US"/>
          </a:p>
        </p:txBody>
      </p:sp>
    </p:spTree>
    <p:extLst>
      <p:ext uri="{BB962C8B-B14F-4D97-AF65-F5344CB8AC3E}">
        <p14:creationId xmlns:p14="http://schemas.microsoft.com/office/powerpoint/2010/main" val="20390899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13</a:t>
            </a:fld>
            <a:endParaRPr lang="en-US"/>
          </a:p>
        </p:txBody>
      </p:sp>
    </p:spTree>
    <p:extLst>
      <p:ext uri="{BB962C8B-B14F-4D97-AF65-F5344CB8AC3E}">
        <p14:creationId xmlns:p14="http://schemas.microsoft.com/office/powerpoint/2010/main" val="199942795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5.png"/><Relationship Id="rId4" Type="http://schemas.microsoft.com/office/2007/relationships/hdphoto" Target="../media/hdphoto1.wdp"/></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4.png"/><Relationship Id="rId7"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5.png"/><Relationship Id="rId4" Type="http://schemas.microsoft.com/office/2007/relationships/hdphoto" Target="../media/hdphoto1.wdp"/><Relationship Id="rId9"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7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0639"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8" name="Picture 7" descr="A picture containing shape&#10;&#10;Description automatically generated">
            <a:extLst>
              <a:ext uri="{FF2B5EF4-FFF2-40B4-BE49-F238E27FC236}">
                <a16:creationId xmlns:a16="http://schemas.microsoft.com/office/drawing/2014/main" id="{C432A180-7341-4E28-8C2B-73F9AB53D13F}"/>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31810" y="1848659"/>
            <a:ext cx="2108499" cy="914400"/>
          </a:xfrm>
          <a:prstGeom prst="rect">
            <a:avLst/>
          </a:prstGeom>
        </p:spPr>
      </p:pic>
    </p:spTree>
    <p:extLst>
      <p:ext uri="{BB962C8B-B14F-4D97-AF65-F5344CB8AC3E}">
        <p14:creationId xmlns:p14="http://schemas.microsoft.com/office/powerpoint/2010/main" val="3249263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8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2749"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8" name="Picture 7" descr="A picture containing shape&#10;&#10;Description automatically generated">
            <a:extLst>
              <a:ext uri="{FF2B5EF4-FFF2-40B4-BE49-F238E27FC236}">
                <a16:creationId xmlns:a16="http://schemas.microsoft.com/office/drawing/2014/main" id="{C432A180-7341-4E28-8C2B-73F9AB53D13F}"/>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33920" y="1848659"/>
            <a:ext cx="2108499" cy="914400"/>
          </a:xfrm>
          <a:prstGeom prst="rect">
            <a:avLst/>
          </a:prstGeom>
        </p:spPr>
      </p:pic>
      <p:pic>
        <p:nvPicPr>
          <p:cNvPr id="13" name="Picture 2" descr="https://licensebuttons.net/l/by/4.0/88x31.png">
            <a:extLst>
              <a:ext uri="{FF2B5EF4-FFF2-40B4-BE49-F238E27FC236}">
                <a16:creationId xmlns:a16="http://schemas.microsoft.com/office/drawing/2014/main" id="{FAFD7D99-41CA-4FD0-9396-9C5659F22045}"/>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969069" y="5841262"/>
            <a:ext cx="838200" cy="295275"/>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D022D1C-99FF-490C-8690-D8081D33C0AF}"/>
              </a:ext>
            </a:extLst>
          </p:cNvPr>
          <p:cNvSpPr txBox="1"/>
          <p:nvPr userDrawn="1"/>
        </p:nvSpPr>
        <p:spPr>
          <a:xfrm>
            <a:off x="1810964" y="5776533"/>
            <a:ext cx="1171114" cy="424732"/>
          </a:xfrm>
          <a:prstGeom prst="rect">
            <a:avLst/>
          </a:prstGeom>
          <a:noFill/>
        </p:spPr>
        <p:txBody>
          <a:bodyPr wrap="square" rtlCol="0">
            <a:spAutoFit/>
          </a:bodyPr>
          <a:lstStyle/>
          <a:p>
            <a:pPr algn="ctr">
              <a:lnSpc>
                <a:spcPct val="90000"/>
              </a:lnSpc>
            </a:pPr>
            <a:r>
              <a:rPr lang="en-US" sz="1200" dirty="0"/>
              <a:t>See slide 2 for license details</a:t>
            </a:r>
          </a:p>
        </p:txBody>
      </p:sp>
      <p:pic>
        <p:nvPicPr>
          <p:cNvPr id="15" name="Picture 14">
            <a:extLst>
              <a:ext uri="{FF2B5EF4-FFF2-40B4-BE49-F238E27FC236}">
                <a16:creationId xmlns:a16="http://schemas.microsoft.com/office/drawing/2014/main" id="{C554CDC7-44CF-4751-9869-0265C8E01840}"/>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333211" y="3189686"/>
            <a:ext cx="2109916" cy="905256"/>
          </a:xfrm>
          <a:prstGeom prst="rect">
            <a:avLst/>
          </a:prstGeom>
        </p:spPr>
      </p:pic>
    </p:spTree>
    <p:extLst>
      <p:ext uri="{BB962C8B-B14F-4D97-AF65-F5344CB8AC3E}">
        <p14:creationId xmlns:p14="http://schemas.microsoft.com/office/powerpoint/2010/main" val="4512282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2473" cy="914400"/>
          </a:xfrm>
        </p:spPr>
        <p:txBody>
          <a:bodyPr anchor="t" anchorCtr="0"/>
          <a:lstStyle/>
          <a:p>
            <a:r>
              <a:rPr lang="en-US"/>
              <a:t>Click to edit Master title style</a:t>
            </a:r>
            <a:endParaRPr lang="en-US" dirty="0"/>
          </a:p>
        </p:txBody>
      </p:sp>
      <p:sp>
        <p:nvSpPr>
          <p:cNvPr id="3" name="Content Placeholder 2"/>
          <p:cNvSpPr>
            <a:spLocks noGrp="1"/>
          </p:cNvSpPr>
          <p:nvPr>
            <p:ph idx="1" hasCustomPrompt="1"/>
          </p:nvPr>
        </p:nvSpPr>
        <p:spPr>
          <a:xfrm>
            <a:off x="365760" y="1737360"/>
            <a:ext cx="11369809" cy="404777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marL="1482725" indent="-222250">
              <a:buFont typeface="Arial" panose="020B0604020202020204" pitchFamily="34" charset="0"/>
              <a:buChar char="•"/>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level0.4	</a:t>
            </a:r>
          </a:p>
        </p:txBody>
      </p:sp>
    </p:spTree>
    <p:extLst>
      <p:ext uri="{BB962C8B-B14F-4D97-AF65-F5344CB8AC3E}">
        <p14:creationId xmlns:p14="http://schemas.microsoft.com/office/powerpoint/2010/main" val="12092206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hasCustomPrompt="1"/>
          </p:nvPr>
        </p:nvSpPr>
        <p:spPr>
          <a:xfrm>
            <a:off x="457200" y="1737360"/>
            <a:ext cx="5588582"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558550"/>
            <a:ext cx="5588582"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buFont typeface="Arial" panose="020B0604020202020204" pitchFamily="34" charset="0"/>
              <a:buChar cha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8914" y="1737360"/>
            <a:ext cx="5531934"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8914" y="2558550"/>
            <a:ext cx="5531934"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defRPr lang="en-US" sz="16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748649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quad chart">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7465488" cy="810738"/>
          </a:xfrm>
        </p:spPr>
        <p:txBody>
          <a:bodyPr/>
          <a:lstStyle>
            <a:lvl1pPr>
              <a:defRPr sz="2400"/>
            </a:lvl1pPr>
          </a:lstStyle>
          <a:p>
            <a:r>
              <a:rPr lang="en-US"/>
              <a:t>Click to edit Master title style</a:t>
            </a:r>
            <a:endParaRPr lang="en-US" dirty="0"/>
          </a:p>
        </p:txBody>
      </p:sp>
      <p:sp>
        <p:nvSpPr>
          <p:cNvPr id="3" name="Text Placeholder 2"/>
          <p:cNvSpPr>
            <a:spLocks noGrp="1"/>
          </p:cNvSpPr>
          <p:nvPr>
            <p:ph type="body" idx="1" hasCustomPrompt="1"/>
          </p:nvPr>
        </p:nvSpPr>
        <p:spPr>
          <a:xfrm>
            <a:off x="448056"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hasCustomPrompt="1"/>
          </p:nvPr>
        </p:nvSpPr>
        <p:spPr>
          <a:xfrm>
            <a:off x="448056"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3" hasCustomPrompt="1"/>
          </p:nvPr>
        </p:nvSpPr>
        <p:spPr>
          <a:xfrm>
            <a:off x="6153912"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hasCustomPrompt="1"/>
          </p:nvPr>
        </p:nvSpPr>
        <p:spPr>
          <a:xfrm>
            <a:off x="6153912"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10" name="Text Placeholder 9">
            <a:extLst>
              <a:ext uri="{FF2B5EF4-FFF2-40B4-BE49-F238E27FC236}">
                <a16:creationId xmlns:a16="http://schemas.microsoft.com/office/drawing/2014/main" id="{1AC1494F-06BF-478E-BCF5-6FCC755EF91F}"/>
              </a:ext>
            </a:extLst>
          </p:cNvPr>
          <p:cNvSpPr>
            <a:spLocks noGrp="1"/>
          </p:cNvSpPr>
          <p:nvPr>
            <p:ph type="body" sz="quarter" idx="10" hasCustomPrompt="1"/>
          </p:nvPr>
        </p:nvSpPr>
        <p:spPr>
          <a:xfrm>
            <a:off x="447675"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2" name="Text Placeholder 11">
            <a:extLst>
              <a:ext uri="{FF2B5EF4-FFF2-40B4-BE49-F238E27FC236}">
                <a16:creationId xmlns:a16="http://schemas.microsoft.com/office/drawing/2014/main" id="{DE13F5F8-5DA4-4A7D-94FF-19BFEBF090FD}"/>
              </a:ext>
            </a:extLst>
          </p:cNvPr>
          <p:cNvSpPr>
            <a:spLocks noGrp="1"/>
          </p:cNvSpPr>
          <p:nvPr>
            <p:ph type="body" sz="quarter" idx="11" hasCustomPrompt="1"/>
          </p:nvPr>
        </p:nvSpPr>
        <p:spPr>
          <a:xfrm>
            <a:off x="6153150"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4" name="Text Placeholder 13">
            <a:extLst>
              <a:ext uri="{FF2B5EF4-FFF2-40B4-BE49-F238E27FC236}">
                <a16:creationId xmlns:a16="http://schemas.microsoft.com/office/drawing/2014/main" id="{11508C29-BEAF-4D1B-85C7-62D86B9A99F0}"/>
              </a:ext>
            </a:extLst>
          </p:cNvPr>
          <p:cNvSpPr>
            <a:spLocks noGrp="1"/>
          </p:cNvSpPr>
          <p:nvPr>
            <p:ph type="body" sz="quarter" idx="12"/>
          </p:nvPr>
        </p:nvSpPr>
        <p:spPr>
          <a:xfrm>
            <a:off x="447675"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
        <p:nvSpPr>
          <p:cNvPr id="16" name="Text Placeholder 15">
            <a:extLst>
              <a:ext uri="{FF2B5EF4-FFF2-40B4-BE49-F238E27FC236}">
                <a16:creationId xmlns:a16="http://schemas.microsoft.com/office/drawing/2014/main" id="{DA42C277-CD07-4855-BE2B-F5804018ECD9}"/>
              </a:ext>
            </a:extLst>
          </p:cNvPr>
          <p:cNvSpPr>
            <a:spLocks noGrp="1"/>
          </p:cNvSpPr>
          <p:nvPr>
            <p:ph type="body" sz="quarter" idx="13"/>
          </p:nvPr>
        </p:nvSpPr>
        <p:spPr>
          <a:xfrm>
            <a:off x="6153150"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754637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6121090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21988677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90450" y="230018"/>
            <a:ext cx="11655564" cy="908221"/>
          </a:xfrm>
        </p:spPr>
        <p:txBody>
          <a:bodyPr/>
          <a:lstStyle>
            <a:lvl1pPr>
              <a:lnSpc>
                <a:spcPct val="90000"/>
              </a:lnSpc>
              <a:defRPr sz="2999"/>
            </a:lvl1pPr>
          </a:lstStyle>
          <a:p>
            <a:r>
              <a:rPr lang="en-US"/>
              <a:t>Click to edit Master title style</a:t>
            </a:r>
            <a:endParaRPr lang="en-US" dirty="0"/>
          </a:p>
        </p:txBody>
      </p:sp>
      <p:sp>
        <p:nvSpPr>
          <p:cNvPr id="3" name="Content Placeholder 2"/>
          <p:cNvSpPr>
            <a:spLocks noGrp="1"/>
          </p:cNvSpPr>
          <p:nvPr>
            <p:ph idx="1"/>
          </p:nvPr>
        </p:nvSpPr>
        <p:spPr>
          <a:xfrm>
            <a:off x="190450" y="1450072"/>
            <a:ext cx="11655564" cy="4610100"/>
          </a:xfrm>
        </p:spPr>
        <p:txBody>
          <a:bodyPr/>
          <a:lstStyle>
            <a:lvl1pPr marL="228531" indent="-228531">
              <a:spcBef>
                <a:spcPts val="1799"/>
              </a:spcBef>
              <a:buClr>
                <a:schemeClr val="tx1"/>
              </a:buClr>
              <a:buSzPct val="90000"/>
              <a:buFont typeface="Century Gothic" panose="020B0502020202020204" pitchFamily="34" charset="0"/>
              <a:buChar char="•"/>
              <a:tabLst/>
              <a:defRPr lang="en-US" sz="1999" kern="1200" dirty="0">
                <a:solidFill>
                  <a:schemeClr val="tx1"/>
                </a:solidFill>
                <a:latin typeface="+mn-lt"/>
                <a:ea typeface="+mn-ea"/>
                <a:cs typeface="+mn-cs"/>
              </a:defRPr>
            </a:lvl1pPr>
            <a:lvl2pPr marL="571329" indent="-228531">
              <a:buClr>
                <a:schemeClr val="tx1"/>
              </a:buClr>
              <a:buSzPct val="90000"/>
              <a:buFont typeface="Century Gothic" panose="020B0502020202020204" pitchFamily="34" charset="0"/>
              <a:buChar char="–"/>
              <a:tabLst/>
              <a:defRPr sz="1799">
                <a:latin typeface="+mn-lt"/>
                <a:cs typeface="Arial" panose="020B0604020202020204" pitchFamily="34" charset="0"/>
              </a:defRPr>
            </a:lvl2pPr>
            <a:lvl3pPr marL="856993" indent="-171399">
              <a:buClr>
                <a:schemeClr val="tx1"/>
              </a:buClr>
              <a:buSzPct val="90000"/>
              <a:buFont typeface="Century Gothic" panose="020B0502020202020204" pitchFamily="34" charset="0"/>
              <a:buChar char="•"/>
              <a:defRPr sz="1600">
                <a:latin typeface="+mn-lt"/>
                <a:cs typeface="Arial" panose="020B0604020202020204" pitchFamily="34" charset="0"/>
              </a:defRPr>
            </a:lvl3pPr>
            <a:lvl4pPr>
              <a:buClr>
                <a:schemeClr val="tx1"/>
              </a:buClr>
              <a:defRPr>
                <a:latin typeface="+mn-lt"/>
                <a:cs typeface="Arial" panose="020B0604020202020204" pitchFamily="34" charset="0"/>
              </a:defRPr>
            </a:lvl4pPr>
            <a:lvl5pPr marL="1482280" indent="-222183">
              <a:buClr>
                <a:schemeClr val="tx1"/>
              </a:buClr>
              <a:buFont typeface="Arial" panose="020B0604020202020204" pitchFamily="34" charset="0"/>
              <a:buChar char="•"/>
              <a:defRPr>
                <a:latin typeface="+mn-lt"/>
                <a:cs typeface="Arial" panose="020B0604020202020204" pitchFamily="34" charset="0"/>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8133261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609442" y="1699995"/>
            <a:ext cx="11160961" cy="4422776"/>
          </a:xfrm>
        </p:spPr>
        <p:txBody>
          <a:bodyPr/>
          <a:lstStyle>
            <a:lvl1pPr>
              <a:defRPr baseline="0"/>
            </a:lvl1pPr>
          </a:lstStyle>
          <a:p>
            <a:pPr lvl="0"/>
            <a:r>
              <a:rPr lang="en-US" dirty="0"/>
              <a:t>Click to add 1st-level bullet. Click an icon below to add table, graph or other imagery.</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2" hasCustomPrompt="1"/>
          </p:nvPr>
        </p:nvSpPr>
        <p:spPr>
          <a:xfrm>
            <a:off x="609442" y="1168749"/>
            <a:ext cx="11160961" cy="499715"/>
          </a:xfrm>
        </p:spPr>
        <p:txBody>
          <a:bodyPr bIns="0">
            <a:noAutofit/>
          </a:bodyPr>
          <a:lstStyle>
            <a:lvl1pPr marL="0" indent="0">
              <a:lnSpc>
                <a:spcPct val="90000"/>
              </a:lnSpc>
              <a:spcBef>
                <a:spcPts val="0"/>
              </a:spcBef>
              <a:buNone/>
              <a:defRPr sz="2000" b="1" baseline="0">
                <a:solidFill>
                  <a:schemeClr val="accent2"/>
                </a:solidFill>
              </a:defRPr>
            </a:lvl1pPr>
          </a:lstStyle>
          <a:p>
            <a:r>
              <a:rPr lang="en-US" dirty="0"/>
              <a:t>Slide subtitle optional -  delete as needed</a:t>
            </a:r>
          </a:p>
        </p:txBody>
      </p:sp>
      <p:sp>
        <p:nvSpPr>
          <p:cNvPr id="2" name="Title 1">
            <a:extLst>
              <a:ext uri="{FF2B5EF4-FFF2-40B4-BE49-F238E27FC236}">
                <a16:creationId xmlns:a16="http://schemas.microsoft.com/office/drawing/2014/main" id="{3578AEED-62FF-45A4-9B5A-29E8EB7AE3B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9693685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365760" y="411480"/>
            <a:ext cx="11376442" cy="84695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Click to edit Master title style</a:t>
            </a:r>
            <a:endParaRPr lang="en-US" dirty="0"/>
          </a:p>
        </p:txBody>
      </p:sp>
      <p:sp>
        <p:nvSpPr>
          <p:cNvPr id="1027" name="Text Placeholder 2"/>
          <p:cNvSpPr>
            <a:spLocks noGrp="1"/>
          </p:cNvSpPr>
          <p:nvPr>
            <p:ph type="body" idx="1"/>
          </p:nvPr>
        </p:nvSpPr>
        <p:spPr bwMode="auto">
          <a:xfrm>
            <a:off x="365760" y="1737360"/>
            <a:ext cx="11376442" cy="404092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3" name="Picture 12"/>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9741160" y="6185919"/>
            <a:ext cx="1971212" cy="533060"/>
          </a:xfrm>
          <a:prstGeom prst="rect">
            <a:avLst/>
          </a:prstGeom>
        </p:spPr>
      </p:pic>
      <p:sp>
        <p:nvSpPr>
          <p:cNvPr id="8" name="Rectangle 256"/>
          <p:cNvSpPr txBox="1">
            <a:spLocks noChangeArrowheads="1"/>
          </p:cNvSpPr>
          <p:nvPr userDrawn="1"/>
        </p:nvSpPr>
        <p:spPr>
          <a:xfrm>
            <a:off x="363828" y="6477000"/>
            <a:ext cx="3315547" cy="182562"/>
          </a:xfrm>
          <a:prstGeom prst="rect">
            <a:avLst/>
          </a:prstGeom>
          <a:ln/>
        </p:spPr>
        <p:txBody>
          <a:bodyPr anchor="ctr"/>
          <a:lstStyle/>
          <a:p>
            <a:pPr algn="l"/>
            <a:r>
              <a:rPr lang="en-US" sz="1000" dirty="0">
                <a:solidFill>
                  <a:schemeClr val="tx1"/>
                </a:solidFill>
                <a:latin typeface="Arial" pitchFamily="34" charset="0"/>
                <a:cs typeface="Arial" pitchFamily="34" charset="0"/>
              </a:rPr>
              <a:t> </a:t>
            </a:r>
          </a:p>
        </p:txBody>
      </p:sp>
      <p:sp>
        <p:nvSpPr>
          <p:cNvPr id="9" name="Rectangle 6"/>
          <p:cNvSpPr>
            <a:spLocks noChangeArrowheads="1"/>
          </p:cNvSpPr>
          <p:nvPr userDrawn="1"/>
        </p:nvSpPr>
        <p:spPr bwMode="auto">
          <a:xfrm flipH="1">
            <a:off x="163374" y="6513051"/>
            <a:ext cx="515635" cy="146511"/>
          </a:xfrm>
          <a:prstGeom prst="rect">
            <a:avLst/>
          </a:prstGeom>
          <a:noFill/>
          <a:ln w="9525">
            <a:noFill/>
            <a:miter lim="800000"/>
            <a:headEnd/>
            <a:tailEnd/>
          </a:ln>
          <a:effectLst/>
        </p:spPr>
        <p:txBody>
          <a:bodyPr lIns="0" tIns="0" rIns="0" bIns="0"/>
          <a:lstStyle/>
          <a:p>
            <a:pPr algn="l" defTabSz="173038">
              <a:lnSpc>
                <a:spcPct val="90000"/>
              </a:lnSpc>
              <a:tabLst>
                <a:tab pos="230188" algn="l"/>
              </a:tabLst>
              <a:defRPr/>
            </a:pPr>
            <a:fld id="{040BB257-551A-4736-B50F-DCF1BA034C06}" type="slidenum">
              <a:rPr lang="en-US" sz="1000" smtClean="0">
                <a:solidFill>
                  <a:schemeClr val="tx1"/>
                </a:solidFill>
                <a:latin typeface="Arial" pitchFamily="34" charset="0"/>
                <a:cs typeface="Arial" pitchFamily="34" charset="0"/>
              </a:rPr>
              <a:pPr algn="l" defTabSz="173038">
                <a:lnSpc>
                  <a:spcPct val="90000"/>
                </a:lnSpc>
                <a:tabLst>
                  <a:tab pos="230188" algn="l"/>
                </a:tabLst>
                <a:defRPr/>
              </a:pPr>
              <a:t>‹#›</a:t>
            </a:fld>
            <a:endParaRPr lang="en-US" sz="1000" dirty="0">
              <a:solidFill>
                <a:schemeClr val="tx1"/>
              </a:solidFill>
              <a:latin typeface="Arial" pitchFamily="34" charset="0"/>
              <a:cs typeface="Arial" pitchFamily="34" charset="0"/>
            </a:endParaRPr>
          </a:p>
        </p:txBody>
      </p:sp>
      <p:pic>
        <p:nvPicPr>
          <p:cNvPr id="3" name="Picture 2" descr="A picture containing shape&#10;&#10;Description automatically generated">
            <a:extLst>
              <a:ext uri="{FF2B5EF4-FFF2-40B4-BE49-F238E27FC236}">
                <a16:creationId xmlns:a16="http://schemas.microsoft.com/office/drawing/2014/main" id="{2A4943B8-0F89-4A94-B130-A128F45E57C4}"/>
              </a:ext>
            </a:extLst>
          </p:cNvPr>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a:off x="7806050" y="6114121"/>
            <a:ext cx="1560289" cy="676656"/>
          </a:xfrm>
          <a:prstGeom prst="rect">
            <a:avLst/>
          </a:prstGeom>
        </p:spPr>
      </p:pic>
    </p:spTree>
    <p:extLst>
      <p:ext uri="{BB962C8B-B14F-4D97-AF65-F5344CB8AC3E}">
        <p14:creationId xmlns:p14="http://schemas.microsoft.com/office/powerpoint/2010/main" val="2081848127"/>
      </p:ext>
    </p:extLst>
  </p:cSld>
  <p:clrMap bg1="lt1" tx1="dk1" bg2="lt2" tx2="dk2" accent1="accent1" accent2="accent2" accent3="accent3" accent4="accent4" accent5="accent5" accent6="accent6" hlink="hlink" folHlink="folHlink"/>
  <p:sldLayoutIdLst>
    <p:sldLayoutId id="2147483949" r:id="rId1"/>
    <p:sldLayoutId id="2147483951" r:id="rId2"/>
    <p:sldLayoutId id="2147483937" r:id="rId3"/>
    <p:sldLayoutId id="2147483939" r:id="rId4"/>
    <p:sldLayoutId id="2147483950" r:id="rId5"/>
    <p:sldLayoutId id="2147483940" r:id="rId6"/>
    <p:sldLayoutId id="2147483941" r:id="rId7"/>
    <p:sldLayoutId id="2147483952" r:id="rId8"/>
    <p:sldLayoutId id="2147483953" r:id="rId9"/>
  </p:sldLayoutIdLst>
  <p:hf hdr="0" ftr="0" dt="0"/>
  <p:txStyles>
    <p:title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p:titleStyle>
    <p:body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hyperlink" Target="https://pyscaffold.org/"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hyperlink" Target="https://llnl-blt.readthedocs.io/"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3.xml"/><Relationship Id="rId5" Type="http://schemas.openxmlformats.org/officeDocument/2006/relationships/hyperlink" Target="https://github.com/bssw-tutorial/hello-numerical-world" TargetMode="External"/><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3" Type="http://schemas.openxmlformats.org/officeDocument/2006/relationships/hyperlink" Target="https://github.com/amklinv/morpheus" TargetMode="External"/><Relationship Id="rId2" Type="http://schemas.openxmlformats.org/officeDocument/2006/relationships/notesSlide" Target="../notesSlides/notesSlide15.xml"/><Relationship Id="rId1" Type="http://schemas.openxmlformats.org/officeDocument/2006/relationships/slideLayout" Target="../slideLayouts/slideLayout3.xml"/><Relationship Id="rId5" Type="http://schemas.openxmlformats.org/officeDocument/2006/relationships/image" Target="../media/image16.png"/><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3" Type="http://schemas.openxmlformats.org/officeDocument/2006/relationships/hyperlink" Target="http://creativecommons.org/licenses/by-sa/4.0/" TargetMode="External"/><Relationship Id="rId2" Type="http://schemas.openxmlformats.org/officeDocument/2006/relationships/hyperlink" Target="http://creativecommons.org/licenses/by/4.0/" TargetMode="External"/><Relationship Id="rId1" Type="http://schemas.openxmlformats.org/officeDocument/2006/relationships/slideLayout" Target="../slideLayouts/slideLayout3.xml"/><Relationship Id="rId5" Type="http://schemas.openxmlformats.org/officeDocument/2006/relationships/image" Target="../media/image6.png"/><Relationship Id="rId4" Type="http://schemas.openxmlformats.org/officeDocument/2006/relationships/hyperlink" Target="https://doi.org/10.6084/m9.figshare.19608927" TargetMode="External"/></Relationships>
</file>

<file path=ppt/slides/_rels/slide20.xml.rels><?xml version="1.0" encoding="UTF-8" standalone="yes"?>
<Relationships xmlns="http://schemas.openxmlformats.org/package/2006/relationships"><Relationship Id="rId3" Type="http://schemas.openxmlformats.org/officeDocument/2006/relationships/hyperlink" Target="https://github.com/bssw-tutorial/hello-numerical-world/tree/main/tdd-example" TargetMode="External"/><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hyperlink" Target="https://cmake.org/cmake/help/latest/command/add_test.html" TargetMode="External"/><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9"/>
        <p:cNvGrpSpPr/>
        <p:nvPr/>
      </p:nvGrpSpPr>
      <p:grpSpPr>
        <a:xfrm>
          <a:off x="0" y="0"/>
          <a:ext cx="0" cy="0"/>
          <a:chOff x="0" y="0"/>
          <a:chExt cx="0" cy="0"/>
        </a:xfrm>
      </p:grpSpPr>
      <p:sp>
        <p:nvSpPr>
          <p:cNvPr id="50" name="Google Shape;50;g60257ae959_0_0"/>
          <p:cNvSpPr txBox="1">
            <a:spLocks noGrp="1"/>
          </p:cNvSpPr>
          <p:nvPr>
            <p:ph type="ctrTitle"/>
          </p:nvPr>
        </p:nvSpPr>
        <p:spPr>
          <a:prstGeom prst="rect">
            <a:avLst/>
          </a:prstGeom>
          <a:noFill/>
          <a:ln>
            <a:noFill/>
          </a:ln>
        </p:spPr>
        <p:txBody>
          <a:bodyPr spcFirstLastPara="1" wrap="square" lIns="91425" tIns="45700" rIns="91425" bIns="45700" anchor="b" anchorCtr="0">
            <a:noAutofit/>
          </a:bodyPr>
          <a:lstStyle/>
          <a:p>
            <a:r>
              <a:rPr lang="en-US" dirty="0"/>
              <a:t>Software Testing: Introduction</a:t>
            </a:r>
            <a:endParaRPr lang="en-US" sz="2800" dirty="0">
              <a:effectLst/>
            </a:endParaRPr>
          </a:p>
        </p:txBody>
      </p:sp>
      <p:sp>
        <p:nvSpPr>
          <p:cNvPr id="51" name="Google Shape;51;g60257ae959_0_0"/>
          <p:cNvSpPr txBox="1">
            <a:spLocks noGrp="1"/>
          </p:cNvSpPr>
          <p:nvPr>
            <p:ph type="subTitle" idx="1"/>
          </p:nvPr>
        </p:nvSpPr>
        <p:spPr>
          <a:prstGeom prst="rect">
            <a:avLst/>
          </a:prstGeom>
          <a:noFill/>
          <a:ln>
            <a:noFill/>
          </a:ln>
        </p:spPr>
        <p:txBody>
          <a:bodyPr spcFirstLastPara="1" wrap="square" lIns="109725" tIns="45700" rIns="91425" bIns="45700" anchor="t" anchorCtr="0">
            <a:noAutofit/>
          </a:bodyPr>
          <a:lstStyle/>
          <a:p>
            <a:pPr marL="0" indent="0">
              <a:lnSpc>
                <a:spcPct val="100000"/>
              </a:lnSpc>
              <a:spcBef>
                <a:spcPts val="0"/>
              </a:spcBef>
              <a:buSzPts val="2000"/>
            </a:pPr>
            <a:r>
              <a:rPr lang="en-US" u="sng" dirty="0"/>
              <a:t>Greg Watson</a:t>
            </a:r>
            <a:r>
              <a:rPr lang="en-US" dirty="0"/>
              <a:t> </a:t>
            </a:r>
            <a:r>
              <a:rPr lang="en-US" sz="2000" dirty="0"/>
              <a:t>(he/him) </a:t>
            </a:r>
          </a:p>
          <a:p>
            <a:pPr marL="0" indent="0">
              <a:lnSpc>
                <a:spcPct val="100000"/>
              </a:lnSpc>
              <a:spcBef>
                <a:spcPts val="0"/>
              </a:spcBef>
              <a:buSzPts val="2000"/>
            </a:pPr>
            <a:r>
              <a:rPr lang="en-US" sz="2000" dirty="0">
                <a:solidFill>
                  <a:srgbClr val="000000"/>
                </a:solidFill>
              </a:rPr>
              <a:t>Oak Ridge National Laboratory</a:t>
            </a:r>
            <a:endParaRPr lang="en-US" sz="1800" dirty="0">
              <a:solidFill>
                <a:srgbClr val="000000"/>
              </a:solidFill>
            </a:endParaRPr>
          </a:p>
          <a:p>
            <a:pPr>
              <a:spcBef>
                <a:spcPts val="2800"/>
              </a:spcBef>
            </a:pPr>
            <a:r>
              <a:rPr lang="en-US" sz="2000" dirty="0"/>
              <a:t>Developing a Testing and Continuous Integration Strategy for your Team tutorial @ Exascale Computing Project Annual Meeting</a:t>
            </a:r>
          </a:p>
          <a:p>
            <a:pPr marL="0" lvl="0" indent="0" algn="l" rtl="0">
              <a:lnSpc>
                <a:spcPct val="90000"/>
              </a:lnSpc>
              <a:spcBef>
                <a:spcPts val="2800"/>
              </a:spcBef>
              <a:spcAft>
                <a:spcPts val="0"/>
              </a:spcAft>
              <a:buSzPts val="2000"/>
              <a:buNone/>
            </a:pPr>
            <a:r>
              <a:rPr lang="en-US" sz="2000" dirty="0">
                <a:solidFill>
                  <a:srgbClr val="000000"/>
                </a:solidFill>
              </a:rPr>
              <a:t>Contributors: Anshu Dubey (ANL), Patricia Grubel (LANL), Rinku Gupta (ANL), Alicia </a:t>
            </a:r>
            <a:r>
              <a:rPr lang="en-US" sz="2000" dirty="0" err="1">
                <a:solidFill>
                  <a:srgbClr val="000000"/>
                </a:solidFill>
              </a:rPr>
              <a:t>Klinvex</a:t>
            </a:r>
            <a:r>
              <a:rPr lang="en-US" sz="2000" dirty="0">
                <a:solidFill>
                  <a:srgbClr val="000000"/>
                </a:solidFill>
              </a:rPr>
              <a:t> (SNL), Mark C. Miller (LLNL), Jared O’Neal (ANL), David M. Rogers (ORNL), Gregory R. Watson (ORNL)</a:t>
            </a:r>
            <a:endParaRPr lang="en-US" dirty="0">
              <a:solidFill>
                <a:srgbClr val="000000"/>
              </a:solidFill>
            </a:endParaRPr>
          </a:p>
        </p:txBody>
      </p:sp>
    </p:spTree>
    <p:extLst>
      <p:ext uri="{BB962C8B-B14F-4D97-AF65-F5344CB8AC3E}">
        <p14:creationId xmlns:p14="http://schemas.microsoft.com/office/powerpoint/2010/main" val="35673050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53CE173-8BFE-42E8-97A3-594798BCDA29}"/>
              </a:ext>
            </a:extLst>
          </p:cNvPr>
          <p:cNvSpPr>
            <a:spLocks noGrp="1"/>
          </p:cNvSpPr>
          <p:nvPr>
            <p:ph type="title"/>
          </p:nvPr>
        </p:nvSpPr>
        <p:spPr/>
        <p:txBody>
          <a:bodyPr/>
          <a:lstStyle/>
          <a:p>
            <a:r>
              <a:rPr lang="en-US" dirty="0"/>
              <a:t>Challenges of Testing Complex Software Systems</a:t>
            </a:r>
          </a:p>
        </p:txBody>
      </p:sp>
      <p:sp>
        <p:nvSpPr>
          <p:cNvPr id="8" name="Content Placeholder 7">
            <a:extLst>
              <a:ext uri="{FF2B5EF4-FFF2-40B4-BE49-F238E27FC236}">
                <a16:creationId xmlns:a16="http://schemas.microsoft.com/office/drawing/2014/main" id="{1D1857EC-BC6B-41D3-83BE-F84A8F92BA83}"/>
              </a:ext>
            </a:extLst>
          </p:cNvPr>
          <p:cNvSpPr>
            <a:spLocks noGrp="1"/>
          </p:cNvSpPr>
          <p:nvPr>
            <p:ph idx="1"/>
          </p:nvPr>
        </p:nvSpPr>
        <p:spPr/>
        <p:txBody>
          <a:bodyPr/>
          <a:lstStyle/>
          <a:p>
            <a:r>
              <a:rPr lang="en-US" dirty="0"/>
              <a:t>Designing tests</a:t>
            </a:r>
          </a:p>
          <a:p>
            <a:pPr lvl="1"/>
            <a:r>
              <a:rPr lang="en-US" dirty="0"/>
              <a:t>Complex software tends to have an extensive network of interdependencies</a:t>
            </a:r>
          </a:p>
          <a:p>
            <a:pPr lvl="1"/>
            <a:r>
              <a:rPr lang="en-US" dirty="0"/>
              <a:t>For complex scientific software it may be hard to construct a priori tests for some cases</a:t>
            </a:r>
          </a:p>
          <a:p>
            <a:pPr lvl="1"/>
            <a:r>
              <a:rPr lang="en-US" dirty="0"/>
              <a:t>Exploratory software implies the outcome is not known or when the model is valid</a:t>
            </a:r>
          </a:p>
          <a:p>
            <a:pPr lvl="1"/>
            <a:r>
              <a:rPr lang="en-US" dirty="0"/>
              <a:t>Validation from domain experts feeds back into the design</a:t>
            </a:r>
          </a:p>
          <a:p>
            <a:r>
              <a:rPr lang="en-US" dirty="0"/>
              <a:t>Implementing tests</a:t>
            </a:r>
          </a:p>
          <a:p>
            <a:pPr lvl="1"/>
            <a:r>
              <a:rPr lang="en-US" dirty="0"/>
              <a:t>Introducing testing into legacy code (legacy == untested)</a:t>
            </a:r>
          </a:p>
          <a:p>
            <a:pPr lvl="1"/>
            <a:r>
              <a:rPr lang="en-US" dirty="0"/>
              <a:t>Original verification has been lost in the mists of time.</a:t>
            </a:r>
          </a:p>
          <a:p>
            <a:pPr lvl="1"/>
            <a:r>
              <a:rPr lang="en-US" dirty="0"/>
              <a:t>Assumptions, conditions, interactions unknown: “Bad code or necessary evil?”</a:t>
            </a:r>
          </a:p>
          <a:p>
            <a:pPr lvl="1"/>
            <a:r>
              <a:rPr lang="en-US" dirty="0"/>
              <a:t>Understanding and progressively improving code coverage</a:t>
            </a:r>
          </a:p>
          <a:p>
            <a:pPr lvl="1"/>
            <a:endParaRPr lang="en-US" dirty="0"/>
          </a:p>
        </p:txBody>
      </p:sp>
    </p:spTree>
    <p:extLst>
      <p:ext uri="{BB962C8B-B14F-4D97-AF65-F5344CB8AC3E}">
        <p14:creationId xmlns:p14="http://schemas.microsoft.com/office/powerpoint/2010/main" val="8622412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53CE173-8BFE-42E8-97A3-594798BCDA29}"/>
              </a:ext>
            </a:extLst>
          </p:cNvPr>
          <p:cNvSpPr>
            <a:spLocks noGrp="1"/>
          </p:cNvSpPr>
          <p:nvPr>
            <p:ph type="title"/>
          </p:nvPr>
        </p:nvSpPr>
        <p:spPr/>
        <p:txBody>
          <a:bodyPr/>
          <a:lstStyle/>
          <a:p>
            <a:r>
              <a:rPr lang="en-US" dirty="0"/>
              <a:t>More Challenges of Testing Complex Software Systems</a:t>
            </a:r>
          </a:p>
        </p:txBody>
      </p:sp>
      <p:sp>
        <p:nvSpPr>
          <p:cNvPr id="8" name="Content Placeholder 7">
            <a:extLst>
              <a:ext uri="{FF2B5EF4-FFF2-40B4-BE49-F238E27FC236}">
                <a16:creationId xmlns:a16="http://schemas.microsoft.com/office/drawing/2014/main" id="{1D1857EC-BC6B-41D3-83BE-F84A8F92BA83}"/>
              </a:ext>
            </a:extLst>
          </p:cNvPr>
          <p:cNvSpPr>
            <a:spLocks noGrp="1"/>
          </p:cNvSpPr>
          <p:nvPr>
            <p:ph idx="1"/>
          </p:nvPr>
        </p:nvSpPr>
        <p:spPr/>
        <p:txBody>
          <a:bodyPr/>
          <a:lstStyle/>
          <a:p>
            <a:r>
              <a:rPr lang="en-US" dirty="0"/>
              <a:t>Automating tests</a:t>
            </a:r>
          </a:p>
          <a:p>
            <a:pPr lvl="1"/>
            <a:r>
              <a:rPr lang="en-US" dirty="0"/>
              <a:t>Just get started – easy to get lost in all the options</a:t>
            </a:r>
          </a:p>
          <a:p>
            <a:pPr lvl="1"/>
            <a:r>
              <a:rPr lang="en-US" dirty="0"/>
              <a:t>You must have tests to be able to automate them!</a:t>
            </a:r>
          </a:p>
          <a:p>
            <a:pPr lvl="1"/>
            <a:r>
              <a:rPr lang="en-US" dirty="0"/>
              <a:t>Automation does not just mean running every test you have</a:t>
            </a:r>
          </a:p>
          <a:p>
            <a:r>
              <a:rPr lang="en-US" dirty="0"/>
              <a:t>What to run where, and when?</a:t>
            </a:r>
          </a:p>
          <a:p>
            <a:pPr lvl="1"/>
            <a:r>
              <a:rPr lang="en-US" dirty="0"/>
              <a:t>Consider what resources are required, and what the tests are used for</a:t>
            </a:r>
          </a:p>
        </p:txBody>
      </p:sp>
    </p:spTree>
    <p:extLst>
      <p:ext uri="{BB962C8B-B14F-4D97-AF65-F5344CB8AC3E}">
        <p14:creationId xmlns:p14="http://schemas.microsoft.com/office/powerpoint/2010/main" val="40710071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5031832-2156-504F-B8AF-48ABE34B424D}"/>
              </a:ext>
            </a:extLst>
          </p:cNvPr>
          <p:cNvSpPr>
            <a:spLocks noGrp="1"/>
          </p:cNvSpPr>
          <p:nvPr>
            <p:ph idx="1"/>
          </p:nvPr>
        </p:nvSpPr>
        <p:spPr>
          <a:xfrm>
            <a:off x="609443" y="1385204"/>
            <a:ext cx="6470978" cy="4422776"/>
          </a:xfrm>
        </p:spPr>
        <p:txBody>
          <a:bodyPr/>
          <a:lstStyle/>
          <a:p>
            <a:r>
              <a:rPr lang="en-US" sz="2200" dirty="0"/>
              <a:t>Expose parts of the code that aren’t being tested</a:t>
            </a:r>
          </a:p>
          <a:p>
            <a:pPr lvl="1"/>
            <a:r>
              <a:rPr lang="en-US" sz="1900" dirty="0" err="1"/>
              <a:t>gcov</a:t>
            </a:r>
            <a:r>
              <a:rPr lang="en-US" sz="1900" dirty="0"/>
              <a:t> - standard utility with the GNU compiler collection suite (we will use it in the next few slides)</a:t>
            </a:r>
          </a:p>
          <a:p>
            <a:pPr lvl="1"/>
            <a:r>
              <a:rPr lang="en-US" sz="1900" dirty="0"/>
              <a:t>Compile/link with –coverage &amp; turn off optimization</a:t>
            </a:r>
          </a:p>
          <a:p>
            <a:pPr lvl="1"/>
            <a:r>
              <a:rPr lang="en-US" sz="1900" dirty="0"/>
              <a:t>Counts the number of times each statement is executed</a:t>
            </a:r>
          </a:p>
          <a:p>
            <a:pPr lvl="1"/>
            <a:r>
              <a:rPr lang="en-US" sz="1900" dirty="0"/>
              <a:t>Necessary for testing, but not sufficient</a:t>
            </a:r>
          </a:p>
          <a:p>
            <a:r>
              <a:rPr lang="en-US" sz="2200" dirty="0" err="1"/>
              <a:t>gcov</a:t>
            </a:r>
            <a:r>
              <a:rPr lang="en-US" sz="2200" dirty="0"/>
              <a:t> also works for C and Fortran</a:t>
            </a:r>
          </a:p>
          <a:p>
            <a:pPr lvl="1"/>
            <a:r>
              <a:rPr lang="en-US" sz="1900" dirty="0"/>
              <a:t>Other tools exist for other languages</a:t>
            </a:r>
          </a:p>
          <a:p>
            <a:pPr lvl="1"/>
            <a:r>
              <a:rPr lang="en-US" sz="1900" dirty="0" err="1"/>
              <a:t>JCov</a:t>
            </a:r>
            <a:r>
              <a:rPr lang="en-US" sz="1900" dirty="0"/>
              <a:t> for Java</a:t>
            </a:r>
          </a:p>
          <a:p>
            <a:pPr lvl="1"/>
            <a:r>
              <a:rPr lang="en-US" sz="1900" dirty="0" err="1"/>
              <a:t>Coverage.py</a:t>
            </a:r>
            <a:r>
              <a:rPr lang="en-US" sz="1900" dirty="0"/>
              <a:t> for python</a:t>
            </a:r>
          </a:p>
          <a:p>
            <a:pPr lvl="1"/>
            <a:r>
              <a:rPr lang="en-US" sz="1900" dirty="0" err="1"/>
              <a:t>Devel</a:t>
            </a:r>
            <a:r>
              <a:rPr lang="en-US" sz="1900" dirty="0"/>
              <a:t>::Cover for </a:t>
            </a:r>
            <a:r>
              <a:rPr lang="en-US" sz="1900" dirty="0" err="1"/>
              <a:t>perl</a:t>
            </a:r>
            <a:endParaRPr lang="en-US" sz="1900" dirty="0"/>
          </a:p>
          <a:p>
            <a:pPr lvl="1"/>
            <a:r>
              <a:rPr lang="en-US" sz="1900" dirty="0"/>
              <a:t>profile for MATLAB</a:t>
            </a:r>
          </a:p>
          <a:p>
            <a:endParaRPr lang="en-US" sz="2000" dirty="0"/>
          </a:p>
        </p:txBody>
      </p:sp>
      <p:sp>
        <p:nvSpPr>
          <p:cNvPr id="4" name="Text Placeholder 3">
            <a:extLst>
              <a:ext uri="{FF2B5EF4-FFF2-40B4-BE49-F238E27FC236}">
                <a16:creationId xmlns:a16="http://schemas.microsoft.com/office/drawing/2014/main" id="{F62A6E05-B1BD-534E-884C-E62949A07353}"/>
              </a:ext>
            </a:extLst>
          </p:cNvPr>
          <p:cNvSpPr>
            <a:spLocks noGrp="1"/>
          </p:cNvSpPr>
          <p:nvPr>
            <p:ph type="body" sz="quarter" idx="12"/>
          </p:nvPr>
        </p:nvSpPr>
        <p:spPr>
          <a:xfrm>
            <a:off x="609442" y="853958"/>
            <a:ext cx="11160961" cy="499715"/>
          </a:xfrm>
        </p:spPr>
        <p:txBody>
          <a:bodyPr/>
          <a:lstStyle/>
          <a:p>
            <a:r>
              <a:rPr lang="en-US" dirty="0"/>
              <a:t>Code coverage tools</a:t>
            </a:r>
          </a:p>
          <a:p>
            <a:endParaRPr lang="en-US" dirty="0"/>
          </a:p>
        </p:txBody>
      </p:sp>
      <p:sp>
        <p:nvSpPr>
          <p:cNvPr id="2" name="Title 1">
            <a:extLst>
              <a:ext uri="{FF2B5EF4-FFF2-40B4-BE49-F238E27FC236}">
                <a16:creationId xmlns:a16="http://schemas.microsoft.com/office/drawing/2014/main" id="{75E86857-8815-FB42-AB5A-F79919C28FB0}"/>
              </a:ext>
            </a:extLst>
          </p:cNvPr>
          <p:cNvSpPr>
            <a:spLocks noGrp="1"/>
          </p:cNvSpPr>
          <p:nvPr>
            <p:ph type="title"/>
          </p:nvPr>
        </p:nvSpPr>
        <p:spPr/>
        <p:txBody>
          <a:bodyPr/>
          <a:lstStyle/>
          <a:p>
            <a:r>
              <a:rPr lang="en-US" dirty="0"/>
              <a:t>How do we determine what tests are needed?</a:t>
            </a:r>
          </a:p>
        </p:txBody>
      </p:sp>
      <p:sp>
        <p:nvSpPr>
          <p:cNvPr id="7" name="Content Placeholder 2">
            <a:extLst>
              <a:ext uri="{FF2B5EF4-FFF2-40B4-BE49-F238E27FC236}">
                <a16:creationId xmlns:a16="http://schemas.microsoft.com/office/drawing/2014/main" id="{B0AC3198-6740-CB42-9C0C-C51FE1D7A69F}"/>
              </a:ext>
            </a:extLst>
          </p:cNvPr>
          <p:cNvSpPr txBox="1">
            <a:spLocks/>
          </p:cNvSpPr>
          <p:nvPr/>
        </p:nvSpPr>
        <p:spPr bwMode="auto">
          <a:xfrm>
            <a:off x="7103631" y="1413172"/>
            <a:ext cx="4527211" cy="393067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fontScale="92500" lnSpcReduction="10000"/>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baseline="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err="1"/>
              <a:t>Lcov</a:t>
            </a:r>
            <a:r>
              <a:rPr lang="en-US" dirty="0"/>
              <a:t> </a:t>
            </a:r>
          </a:p>
          <a:p>
            <a:pPr lvl="1"/>
            <a:r>
              <a:rPr lang="en-US" dirty="0"/>
              <a:t>a graphical front-end for </a:t>
            </a:r>
            <a:r>
              <a:rPr lang="en-US" dirty="0" err="1"/>
              <a:t>gcov</a:t>
            </a:r>
            <a:endParaRPr lang="en-US" dirty="0"/>
          </a:p>
          <a:p>
            <a:pPr lvl="1"/>
            <a:r>
              <a:rPr lang="en-US" dirty="0"/>
              <a:t>available at http://</a:t>
            </a:r>
            <a:r>
              <a:rPr lang="en-US" dirty="0" err="1"/>
              <a:t>ltp.sourceforge.net</a:t>
            </a:r>
            <a:r>
              <a:rPr lang="en-US" dirty="0"/>
              <a:t>/coverage/</a:t>
            </a:r>
            <a:r>
              <a:rPr lang="en-US" dirty="0" err="1"/>
              <a:t>lcov.php</a:t>
            </a:r>
            <a:r>
              <a:rPr lang="en-US" dirty="0"/>
              <a:t> </a:t>
            </a:r>
          </a:p>
          <a:p>
            <a:pPr lvl="1"/>
            <a:r>
              <a:rPr lang="en-US" dirty="0" err="1"/>
              <a:t>Codecov.io</a:t>
            </a:r>
            <a:r>
              <a:rPr lang="en-US" dirty="0"/>
              <a:t> in CI module </a:t>
            </a:r>
          </a:p>
          <a:p>
            <a:r>
              <a:rPr lang="en-US" dirty="0"/>
              <a:t>Hosted servers (e.g. coveralls, </a:t>
            </a:r>
            <a:r>
              <a:rPr lang="en-US" dirty="0" err="1"/>
              <a:t>codecov</a:t>
            </a:r>
            <a:r>
              <a:rPr lang="en-US" dirty="0"/>
              <a:t>)</a:t>
            </a:r>
          </a:p>
          <a:p>
            <a:r>
              <a:rPr lang="en-US" dirty="0"/>
              <a:t>graphical visualization of results</a:t>
            </a:r>
          </a:p>
          <a:p>
            <a:r>
              <a:rPr lang="en-US" dirty="0"/>
              <a:t>push results to server through continuous integration server</a:t>
            </a:r>
          </a:p>
          <a:p>
            <a:endParaRPr lang="en-US" dirty="0"/>
          </a:p>
          <a:p>
            <a:endParaRPr lang="en-US" dirty="0"/>
          </a:p>
          <a:p>
            <a:endParaRPr lang="en-US" dirty="0"/>
          </a:p>
        </p:txBody>
      </p:sp>
    </p:spTree>
    <p:extLst>
      <p:ext uri="{BB962C8B-B14F-4D97-AF65-F5344CB8AC3E}">
        <p14:creationId xmlns:p14="http://schemas.microsoft.com/office/powerpoint/2010/main" val="9608311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174BE-4E72-FE40-8782-11FDA9237EFF}"/>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93356FF5-E6BE-B54D-B0C3-DA1A1ADD65B2}"/>
              </a:ext>
            </a:extLst>
          </p:cNvPr>
          <p:cNvSpPr>
            <a:spLocks noGrp="1"/>
          </p:cNvSpPr>
          <p:nvPr>
            <p:ph idx="1"/>
          </p:nvPr>
        </p:nvSpPr>
        <p:spPr>
          <a:xfrm>
            <a:off x="365760" y="1056877"/>
            <a:ext cx="11369809" cy="5088742"/>
          </a:xfrm>
        </p:spPr>
        <p:txBody>
          <a:bodyPr/>
          <a:lstStyle/>
          <a:p>
            <a:r>
              <a:rPr lang="en-US" sz="2800" dirty="0"/>
              <a:t>A testing strategy is essential for producing reliable trustworthy software</a:t>
            </a:r>
          </a:p>
          <a:p>
            <a:pPr lvl="1"/>
            <a:r>
              <a:rPr lang="en-US" sz="2400" dirty="0"/>
              <a:t>Invest the time needed to thoroughly test your software at all levels</a:t>
            </a:r>
          </a:p>
          <a:p>
            <a:pPr lvl="1"/>
            <a:r>
              <a:rPr lang="en-US" sz="2400" dirty="0"/>
              <a:t>Use automation whenever possible</a:t>
            </a:r>
          </a:p>
          <a:p>
            <a:r>
              <a:rPr lang="en-US" sz="2800" dirty="0"/>
              <a:t>Different challenges are associated with exploratory, legacy, and composable codes</a:t>
            </a:r>
          </a:p>
          <a:p>
            <a:pPr lvl="1"/>
            <a:r>
              <a:rPr lang="en-US" sz="2400" dirty="0"/>
              <a:t>Adapt your strategy to fit your situation.</a:t>
            </a:r>
          </a:p>
          <a:p>
            <a:pPr lvl="1"/>
            <a:r>
              <a:rPr lang="en-US" sz="2400" dirty="0"/>
              <a:t>Eventually you will want to be able to verify all components in a code release.</a:t>
            </a:r>
          </a:p>
          <a:p>
            <a:r>
              <a:rPr lang="en-US" sz="2800" dirty="0"/>
              <a:t>Don’t get distracted by all the technologies out there – focus on exercising your code.</a:t>
            </a:r>
          </a:p>
          <a:p>
            <a:pPr lvl="1"/>
            <a:r>
              <a:rPr lang="en-US" sz="2400" dirty="0"/>
              <a:t>Scaffolding projects can help with mechanics.</a:t>
            </a:r>
            <a:endParaRPr lang="en-US" sz="2800" dirty="0"/>
          </a:p>
        </p:txBody>
      </p:sp>
    </p:spTree>
    <p:extLst>
      <p:ext uri="{BB962C8B-B14F-4D97-AF65-F5344CB8AC3E}">
        <p14:creationId xmlns:p14="http://schemas.microsoft.com/office/powerpoint/2010/main" val="10970660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76EEB-43E1-F64D-85B5-5CC6AD754298}"/>
              </a:ext>
            </a:extLst>
          </p:cNvPr>
          <p:cNvSpPr>
            <a:spLocks noGrp="1"/>
          </p:cNvSpPr>
          <p:nvPr>
            <p:ph type="title"/>
          </p:nvPr>
        </p:nvSpPr>
        <p:spPr/>
        <p:txBody>
          <a:bodyPr/>
          <a:lstStyle/>
          <a:p>
            <a:r>
              <a:rPr lang="en-US" dirty="0"/>
              <a:t>Going Further</a:t>
            </a:r>
          </a:p>
        </p:txBody>
      </p:sp>
      <p:sp>
        <p:nvSpPr>
          <p:cNvPr id="3" name="Content Placeholder 2">
            <a:extLst>
              <a:ext uri="{FF2B5EF4-FFF2-40B4-BE49-F238E27FC236}">
                <a16:creationId xmlns:a16="http://schemas.microsoft.com/office/drawing/2014/main" id="{41764CD8-1A86-7F41-BF28-CD89A699A75F}"/>
              </a:ext>
            </a:extLst>
          </p:cNvPr>
          <p:cNvSpPr>
            <a:spLocks noGrp="1"/>
          </p:cNvSpPr>
          <p:nvPr>
            <p:ph idx="1"/>
          </p:nvPr>
        </p:nvSpPr>
        <p:spPr/>
        <p:txBody>
          <a:bodyPr/>
          <a:lstStyle/>
          <a:p>
            <a:r>
              <a:rPr lang="en-US" sz="2800" dirty="0"/>
              <a:t>C, C++, Fortran</a:t>
            </a:r>
          </a:p>
          <a:p>
            <a:pPr lvl="1"/>
            <a:r>
              <a:rPr lang="en-US" sz="2400" dirty="0"/>
              <a:t>Running and Reporting Tests: </a:t>
            </a:r>
            <a:r>
              <a:rPr lang="en-US" sz="2400" dirty="0" err="1"/>
              <a:t>ctest</a:t>
            </a:r>
            <a:r>
              <a:rPr lang="en-US" sz="2400" dirty="0"/>
              <a:t> / </a:t>
            </a:r>
            <a:r>
              <a:rPr lang="en-US" sz="2400" dirty="0" err="1"/>
              <a:t>cdash</a:t>
            </a:r>
            <a:r>
              <a:rPr lang="en-US" sz="2400" dirty="0"/>
              <a:t> / </a:t>
            </a:r>
            <a:r>
              <a:rPr lang="en-US" sz="2400" dirty="0" err="1"/>
              <a:t>pFUnit</a:t>
            </a:r>
            <a:r>
              <a:rPr lang="en-US" sz="2400" dirty="0"/>
              <a:t> / </a:t>
            </a:r>
            <a:r>
              <a:rPr lang="en-US" sz="2400" dirty="0" err="1"/>
              <a:t>FlashTest</a:t>
            </a:r>
            <a:endParaRPr lang="en-US" sz="2400" dirty="0"/>
          </a:p>
          <a:p>
            <a:pPr lvl="1"/>
            <a:r>
              <a:rPr lang="en-US" sz="2400" dirty="0"/>
              <a:t>Code Coverage: </a:t>
            </a:r>
            <a:r>
              <a:rPr lang="en-US" sz="2400" dirty="0" err="1"/>
              <a:t>gcov</a:t>
            </a:r>
            <a:r>
              <a:rPr lang="en-US" sz="2400" dirty="0"/>
              <a:t> / </a:t>
            </a:r>
            <a:r>
              <a:rPr lang="en-US" sz="2400" dirty="0" err="1"/>
              <a:t>lcov</a:t>
            </a:r>
            <a:r>
              <a:rPr lang="en-US" sz="2400" dirty="0"/>
              <a:t> (C, C++, Fortran)</a:t>
            </a:r>
          </a:p>
          <a:p>
            <a:pPr lvl="1"/>
            <a:r>
              <a:rPr lang="en-US" sz="2400" dirty="0"/>
              <a:t>Static Analysis: clang-tidy (only C, C++)</a:t>
            </a:r>
          </a:p>
          <a:p>
            <a:r>
              <a:rPr lang="en-US" sz="2800" dirty="0"/>
              <a:t>Python</a:t>
            </a:r>
          </a:p>
          <a:p>
            <a:pPr lvl="1"/>
            <a:r>
              <a:rPr lang="en-US" sz="2400" dirty="0"/>
              <a:t>Running and Reporting Tests: </a:t>
            </a:r>
            <a:r>
              <a:rPr lang="en-US" sz="2400" dirty="0" err="1"/>
              <a:t>pytest</a:t>
            </a:r>
            <a:r>
              <a:rPr lang="en-US" sz="2400" dirty="0"/>
              <a:t> / </a:t>
            </a:r>
            <a:r>
              <a:rPr lang="en-US" sz="2400" dirty="0" err="1"/>
              <a:t>unittest</a:t>
            </a:r>
            <a:r>
              <a:rPr lang="en-US" sz="2400" dirty="0"/>
              <a:t> / nose</a:t>
            </a:r>
          </a:p>
          <a:p>
            <a:pPr lvl="1"/>
            <a:r>
              <a:rPr lang="en-US" sz="2400" dirty="0"/>
              <a:t>Code Coverage: </a:t>
            </a:r>
            <a:r>
              <a:rPr lang="en-US" sz="2400" dirty="0" err="1"/>
              <a:t>pytest-cov</a:t>
            </a:r>
            <a:endParaRPr lang="en-US" sz="2400" dirty="0"/>
          </a:p>
          <a:p>
            <a:pPr lvl="1"/>
            <a:r>
              <a:rPr lang="en-US" sz="2400" dirty="0"/>
              <a:t>Static Source Code Analysis: </a:t>
            </a:r>
            <a:r>
              <a:rPr lang="en-US" sz="2400" dirty="0" err="1"/>
              <a:t>pylint</a:t>
            </a:r>
            <a:r>
              <a:rPr lang="en-US" sz="2400" dirty="0"/>
              <a:t> / flake8</a:t>
            </a:r>
            <a:endParaRPr lang="en-US" dirty="0"/>
          </a:p>
          <a:p>
            <a:pPr lvl="1"/>
            <a:endParaRPr lang="en-US" dirty="0"/>
          </a:p>
        </p:txBody>
      </p:sp>
      <p:sp>
        <p:nvSpPr>
          <p:cNvPr id="4" name="TextBox 3">
            <a:extLst>
              <a:ext uri="{FF2B5EF4-FFF2-40B4-BE49-F238E27FC236}">
                <a16:creationId xmlns:a16="http://schemas.microsoft.com/office/drawing/2014/main" id="{F91C70F6-2762-0F42-910F-6629947DE507}"/>
              </a:ext>
            </a:extLst>
          </p:cNvPr>
          <p:cNvSpPr txBox="1"/>
          <p:nvPr/>
        </p:nvSpPr>
        <p:spPr>
          <a:xfrm>
            <a:off x="453256" y="5785138"/>
            <a:ext cx="240130" cy="433965"/>
          </a:xfrm>
          <a:prstGeom prst="rect">
            <a:avLst/>
          </a:prstGeom>
          <a:noFill/>
        </p:spPr>
        <p:txBody>
          <a:bodyPr wrap="none" lIns="118872" tIns="91440" rIns="118872" bIns="91440" rtlCol="0" anchor="ctr" anchorCtr="0">
            <a:spAutoFit/>
          </a:bodyPr>
          <a:lstStyle/>
          <a:p>
            <a:pPr algn="l">
              <a:lnSpc>
                <a:spcPct val="90000"/>
              </a:lnSpc>
            </a:pPr>
            <a:endParaRPr lang="en-US" dirty="0"/>
          </a:p>
        </p:txBody>
      </p:sp>
    </p:spTree>
    <p:extLst>
      <p:ext uri="{BB962C8B-B14F-4D97-AF65-F5344CB8AC3E}">
        <p14:creationId xmlns:p14="http://schemas.microsoft.com/office/powerpoint/2010/main" val="22309849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76EEB-43E1-F64D-85B5-5CC6AD754298}"/>
              </a:ext>
            </a:extLst>
          </p:cNvPr>
          <p:cNvSpPr>
            <a:spLocks noGrp="1"/>
          </p:cNvSpPr>
          <p:nvPr>
            <p:ph type="title"/>
          </p:nvPr>
        </p:nvSpPr>
        <p:spPr/>
        <p:txBody>
          <a:bodyPr/>
          <a:lstStyle/>
          <a:p>
            <a:r>
              <a:rPr lang="en-US" dirty="0"/>
              <a:t>Hands On Activities</a:t>
            </a:r>
          </a:p>
        </p:txBody>
      </p:sp>
      <p:sp>
        <p:nvSpPr>
          <p:cNvPr id="3" name="Content Placeholder 2">
            <a:extLst>
              <a:ext uri="{FF2B5EF4-FFF2-40B4-BE49-F238E27FC236}">
                <a16:creationId xmlns:a16="http://schemas.microsoft.com/office/drawing/2014/main" id="{41764CD8-1A86-7F41-BF28-CD89A699A75F}"/>
              </a:ext>
            </a:extLst>
          </p:cNvPr>
          <p:cNvSpPr>
            <a:spLocks noGrp="1"/>
          </p:cNvSpPr>
          <p:nvPr>
            <p:ph idx="1"/>
          </p:nvPr>
        </p:nvSpPr>
        <p:spPr/>
        <p:txBody>
          <a:bodyPr/>
          <a:lstStyle/>
          <a:p>
            <a:r>
              <a:rPr lang="en-US" sz="2800" dirty="0"/>
              <a:t>Simple Python and C++ examples</a:t>
            </a:r>
          </a:p>
          <a:p>
            <a:r>
              <a:rPr lang="en-US" sz="2800" dirty="0"/>
              <a:t>Checking code coverage example</a:t>
            </a:r>
          </a:p>
          <a:p>
            <a:r>
              <a:rPr lang="en-US" sz="2800" dirty="0"/>
              <a:t>Test driven development example</a:t>
            </a:r>
            <a:endParaRPr lang="en-US" dirty="0"/>
          </a:p>
          <a:p>
            <a:pPr lvl="1"/>
            <a:endParaRPr lang="en-US" dirty="0"/>
          </a:p>
        </p:txBody>
      </p:sp>
      <p:sp>
        <p:nvSpPr>
          <p:cNvPr id="4" name="TextBox 3">
            <a:extLst>
              <a:ext uri="{FF2B5EF4-FFF2-40B4-BE49-F238E27FC236}">
                <a16:creationId xmlns:a16="http://schemas.microsoft.com/office/drawing/2014/main" id="{F91C70F6-2762-0F42-910F-6629947DE507}"/>
              </a:ext>
            </a:extLst>
          </p:cNvPr>
          <p:cNvSpPr txBox="1"/>
          <p:nvPr/>
        </p:nvSpPr>
        <p:spPr>
          <a:xfrm>
            <a:off x="453256" y="5785138"/>
            <a:ext cx="240130" cy="433965"/>
          </a:xfrm>
          <a:prstGeom prst="rect">
            <a:avLst/>
          </a:prstGeom>
          <a:noFill/>
        </p:spPr>
        <p:txBody>
          <a:bodyPr wrap="none" lIns="118872" tIns="91440" rIns="118872" bIns="91440" rtlCol="0" anchor="ctr" anchorCtr="0">
            <a:spAutoFit/>
          </a:bodyPr>
          <a:lstStyle/>
          <a:p>
            <a:pPr algn="l">
              <a:lnSpc>
                <a:spcPct val="90000"/>
              </a:lnSpc>
            </a:pPr>
            <a:endParaRPr lang="en-US" dirty="0"/>
          </a:p>
        </p:txBody>
      </p:sp>
    </p:spTree>
    <p:extLst>
      <p:ext uri="{BB962C8B-B14F-4D97-AF65-F5344CB8AC3E}">
        <p14:creationId xmlns:p14="http://schemas.microsoft.com/office/powerpoint/2010/main" val="5916935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0F5E125-1DF8-E846-A518-DEFED4D472CE}"/>
              </a:ext>
            </a:extLst>
          </p:cNvPr>
          <p:cNvSpPr/>
          <p:nvPr/>
        </p:nvSpPr>
        <p:spPr>
          <a:xfrm>
            <a:off x="7403690" y="6017342"/>
            <a:ext cx="2212258" cy="840658"/>
          </a:xfrm>
          <a:prstGeom prst="rect">
            <a:avLst/>
          </a:prstGeom>
          <a:solidFill>
            <a:schemeClr val="bg1"/>
          </a:solidFill>
          <a:ln>
            <a:no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2" name="Title 1">
            <a:extLst>
              <a:ext uri="{FF2B5EF4-FFF2-40B4-BE49-F238E27FC236}">
                <a16:creationId xmlns:a16="http://schemas.microsoft.com/office/drawing/2014/main" id="{A7149A06-7F99-7F46-8586-CE4B9FD01F2A}"/>
              </a:ext>
            </a:extLst>
          </p:cNvPr>
          <p:cNvSpPr>
            <a:spLocks noGrp="1"/>
          </p:cNvSpPr>
          <p:nvPr>
            <p:ph type="title"/>
          </p:nvPr>
        </p:nvSpPr>
        <p:spPr/>
        <p:txBody>
          <a:bodyPr/>
          <a:lstStyle/>
          <a:p>
            <a:r>
              <a:rPr lang="en-US" dirty="0"/>
              <a:t>Python Example</a:t>
            </a:r>
          </a:p>
        </p:txBody>
      </p:sp>
      <p:sp>
        <p:nvSpPr>
          <p:cNvPr id="5" name="Rectangle 4">
            <a:extLst>
              <a:ext uri="{FF2B5EF4-FFF2-40B4-BE49-F238E27FC236}">
                <a16:creationId xmlns:a16="http://schemas.microsoft.com/office/drawing/2014/main" id="{0B4A22CE-88EE-9444-8C0F-19AAAE5426FA}"/>
              </a:ext>
            </a:extLst>
          </p:cNvPr>
          <p:cNvSpPr/>
          <p:nvPr/>
        </p:nvSpPr>
        <p:spPr>
          <a:xfrm>
            <a:off x="3679634" y="411480"/>
            <a:ext cx="5074059" cy="1169551"/>
          </a:xfrm>
          <a:prstGeom prst="rect">
            <a:avLst/>
          </a:prstGeom>
          <a:solidFill>
            <a:schemeClr val="tx1"/>
          </a:solidFill>
        </p:spPr>
        <p:txBody>
          <a:bodyPr wrap="square">
            <a:spAutoFit/>
          </a:bodyPr>
          <a:lstStyle/>
          <a:p>
            <a:r>
              <a:rPr lang="en-US" sz="1400" dirty="0">
                <a:solidFill>
                  <a:schemeClr val="bg2"/>
                </a:solidFill>
                <a:latin typeface="Menlo" panose="020B0609030804020204" pitchFamily="49" charset="0"/>
              </a:rPr>
              <a:t>$ </a:t>
            </a:r>
            <a:r>
              <a:rPr lang="en-US" sz="1400" b="1" dirty="0">
                <a:solidFill>
                  <a:srgbClr val="00FA00"/>
                </a:solidFill>
                <a:latin typeface="Menlo" panose="020B0609030804020204" pitchFamily="49" charset="0"/>
              </a:rPr>
              <a:t>pip install </a:t>
            </a:r>
            <a:r>
              <a:rPr lang="en-US" sz="1400" b="1" dirty="0" err="1">
                <a:solidFill>
                  <a:srgbClr val="00FA00"/>
                </a:solidFill>
                <a:latin typeface="Menlo" panose="020B0609030804020204" pitchFamily="49" charset="0"/>
              </a:rPr>
              <a:t>pyscaffold</a:t>
            </a:r>
            <a:endParaRPr lang="en-US" sz="1400" b="1" dirty="0">
              <a:solidFill>
                <a:srgbClr val="00FA00"/>
              </a:solidFill>
              <a:latin typeface="Menlo" panose="020B0609030804020204" pitchFamily="49" charset="0"/>
            </a:endParaRPr>
          </a:p>
          <a:p>
            <a:r>
              <a:rPr lang="en-US" sz="1400" dirty="0">
                <a:solidFill>
                  <a:schemeClr val="bg2"/>
                </a:solidFill>
                <a:latin typeface="Menlo" panose="020B0609030804020204" pitchFamily="49" charset="0"/>
              </a:rPr>
              <a:t>$ </a:t>
            </a:r>
            <a:r>
              <a:rPr lang="en-US" sz="1400" b="1" dirty="0">
                <a:solidFill>
                  <a:srgbClr val="00FA00"/>
                </a:solidFill>
                <a:latin typeface="Menlo" panose="020B0609030804020204" pitchFamily="49" charset="0"/>
              </a:rPr>
              <a:t>pip install tox</a:t>
            </a:r>
          </a:p>
          <a:p>
            <a:r>
              <a:rPr lang="en-US" sz="1400" dirty="0">
                <a:solidFill>
                  <a:schemeClr val="bg2"/>
                </a:solidFill>
                <a:latin typeface="Menlo" panose="020B0609030804020204" pitchFamily="49" charset="0"/>
              </a:rPr>
              <a:t>$ </a:t>
            </a:r>
            <a:r>
              <a:rPr lang="en-US" sz="1400" b="1" dirty="0" err="1">
                <a:solidFill>
                  <a:srgbClr val="00FA00"/>
                </a:solidFill>
                <a:latin typeface="Menlo" panose="020B0609030804020204" pitchFamily="49" charset="0"/>
              </a:rPr>
              <a:t>putup</a:t>
            </a:r>
            <a:r>
              <a:rPr lang="en-US" sz="1400" b="1" dirty="0">
                <a:solidFill>
                  <a:srgbClr val="00FA00"/>
                </a:solidFill>
                <a:latin typeface="Menlo" panose="020B0609030804020204" pitchFamily="49" charset="0"/>
              </a:rPr>
              <a:t> </a:t>
            </a:r>
            <a:r>
              <a:rPr lang="en-US" sz="1400" b="1" dirty="0" err="1">
                <a:solidFill>
                  <a:srgbClr val="00FA00"/>
                </a:solidFill>
                <a:latin typeface="Menlo" panose="020B0609030804020204" pitchFamily="49" charset="0"/>
              </a:rPr>
              <a:t>autoQCT</a:t>
            </a:r>
            <a:endParaRPr lang="en-US" sz="1400" b="1" dirty="0">
              <a:solidFill>
                <a:srgbClr val="00FA00"/>
              </a:solidFill>
              <a:latin typeface="Menlo" panose="020B0609030804020204" pitchFamily="49" charset="0"/>
            </a:endParaRPr>
          </a:p>
          <a:p>
            <a:r>
              <a:rPr lang="en-US" sz="1400" dirty="0">
                <a:solidFill>
                  <a:schemeClr val="bg2"/>
                </a:solidFill>
                <a:latin typeface="Menlo" panose="020B0609030804020204" pitchFamily="49" charset="0"/>
              </a:rPr>
              <a:t>$ </a:t>
            </a:r>
            <a:r>
              <a:rPr lang="en-US" sz="1400" b="1" dirty="0">
                <a:solidFill>
                  <a:srgbClr val="00FA00"/>
                </a:solidFill>
                <a:latin typeface="Menlo" panose="020B0609030804020204" pitchFamily="49" charset="0"/>
              </a:rPr>
              <a:t>cd </a:t>
            </a:r>
            <a:r>
              <a:rPr lang="en-US" sz="1400" b="1" dirty="0" err="1">
                <a:solidFill>
                  <a:srgbClr val="00FA00"/>
                </a:solidFill>
                <a:latin typeface="Menlo" panose="020B0609030804020204" pitchFamily="49" charset="0"/>
              </a:rPr>
              <a:t>autoQCT</a:t>
            </a:r>
            <a:r>
              <a:rPr lang="en-US" sz="1400" b="1" dirty="0">
                <a:solidFill>
                  <a:schemeClr val="bg2"/>
                </a:solidFill>
                <a:latin typeface="Menlo" panose="020B0609030804020204" pitchFamily="49" charset="0"/>
              </a:rPr>
              <a:t> # tests in tests/ subdir.</a:t>
            </a:r>
          </a:p>
          <a:p>
            <a:r>
              <a:rPr lang="en-US" sz="1400" dirty="0">
                <a:solidFill>
                  <a:schemeClr val="bg2"/>
                </a:solidFill>
                <a:latin typeface="Menlo" panose="020B0609030804020204" pitchFamily="49" charset="0"/>
              </a:rPr>
              <a:t>$ </a:t>
            </a:r>
            <a:r>
              <a:rPr lang="en-US" sz="1400" b="1" dirty="0">
                <a:solidFill>
                  <a:srgbClr val="00FA00"/>
                </a:solidFill>
                <a:latin typeface="Menlo" panose="020B0609030804020204" pitchFamily="49" charset="0"/>
              </a:rPr>
              <a:t>tox</a:t>
            </a:r>
          </a:p>
        </p:txBody>
      </p:sp>
      <p:sp>
        <p:nvSpPr>
          <p:cNvPr id="9" name="Rectangle 8">
            <a:extLst>
              <a:ext uri="{FF2B5EF4-FFF2-40B4-BE49-F238E27FC236}">
                <a16:creationId xmlns:a16="http://schemas.microsoft.com/office/drawing/2014/main" id="{1006434A-0222-5643-8057-D12E2DDA8E3D}"/>
              </a:ext>
            </a:extLst>
          </p:cNvPr>
          <p:cNvSpPr/>
          <p:nvPr/>
        </p:nvSpPr>
        <p:spPr>
          <a:xfrm>
            <a:off x="186080" y="1690135"/>
            <a:ext cx="8567613" cy="4770537"/>
          </a:xfrm>
          <a:prstGeom prst="rect">
            <a:avLst/>
          </a:prstGeom>
          <a:solidFill>
            <a:schemeClr val="tx1"/>
          </a:solidFill>
        </p:spPr>
        <p:txBody>
          <a:bodyPr wrap="square">
            <a:spAutoFit/>
          </a:bodyPr>
          <a:lstStyle/>
          <a:p>
            <a:r>
              <a:rPr lang="en-US" sz="1600" dirty="0">
                <a:solidFill>
                  <a:schemeClr val="bg2"/>
                </a:solidFill>
              </a:rPr>
              <a:t>default run-test: commands[0] | </a:t>
            </a:r>
            <a:r>
              <a:rPr lang="en-US" sz="1600" dirty="0" err="1">
                <a:solidFill>
                  <a:schemeClr val="bg2"/>
                </a:solidFill>
              </a:rPr>
              <a:t>pytest</a:t>
            </a:r>
            <a:endParaRPr lang="en-US" sz="1600" dirty="0">
              <a:solidFill>
                <a:schemeClr val="bg2"/>
              </a:solidFill>
            </a:endParaRPr>
          </a:p>
          <a:p>
            <a:r>
              <a:rPr lang="en-US" sz="1600" dirty="0">
                <a:solidFill>
                  <a:schemeClr val="bg2"/>
                </a:solidFill>
              </a:rPr>
              <a:t>======================= test session starts ========================</a:t>
            </a:r>
          </a:p>
          <a:p>
            <a:r>
              <a:rPr lang="en-US" sz="1600" dirty="0">
                <a:solidFill>
                  <a:schemeClr val="bg2"/>
                </a:solidFill>
              </a:rPr>
              <a:t>platform </a:t>
            </a:r>
            <a:r>
              <a:rPr lang="en-US" sz="1600" dirty="0" err="1">
                <a:solidFill>
                  <a:schemeClr val="bg2"/>
                </a:solidFill>
              </a:rPr>
              <a:t>darwin</a:t>
            </a:r>
            <a:r>
              <a:rPr lang="en-US" sz="1600" dirty="0">
                <a:solidFill>
                  <a:schemeClr val="bg2"/>
                </a:solidFill>
              </a:rPr>
              <a:t> -- Python 3.9.0, pytest-6.2.2, py-1.10.0, pluggy-0.13.1 -- plugins: cov-2.11.1</a:t>
            </a:r>
          </a:p>
          <a:p>
            <a:r>
              <a:rPr lang="en-US" sz="1600" i="1" dirty="0">
                <a:solidFill>
                  <a:schemeClr val="bg2"/>
                </a:solidFill>
              </a:rPr>
              <a:t>collected 2 items                                                  </a:t>
            </a:r>
            <a:br>
              <a:rPr lang="en-US" sz="1600" dirty="0">
                <a:solidFill>
                  <a:schemeClr val="bg2"/>
                </a:solidFill>
              </a:rPr>
            </a:br>
            <a:endParaRPr lang="en-US" sz="1600" dirty="0">
              <a:solidFill>
                <a:schemeClr val="bg2"/>
              </a:solidFill>
            </a:endParaRPr>
          </a:p>
          <a:p>
            <a:r>
              <a:rPr lang="en-US" sz="1600" dirty="0">
                <a:solidFill>
                  <a:schemeClr val="bg2"/>
                </a:solidFill>
              </a:rPr>
              <a:t>tests/</a:t>
            </a:r>
            <a:r>
              <a:rPr lang="en-US" sz="1600" dirty="0" err="1">
                <a:solidFill>
                  <a:schemeClr val="bg2"/>
                </a:solidFill>
              </a:rPr>
              <a:t>test_skeleton.py</a:t>
            </a:r>
            <a:r>
              <a:rPr lang="en-US" sz="1600" dirty="0">
                <a:solidFill>
                  <a:schemeClr val="bg2"/>
                </a:solidFill>
              </a:rPr>
              <a:t>::</a:t>
            </a:r>
            <a:r>
              <a:rPr lang="en-US" sz="1600" dirty="0" err="1">
                <a:solidFill>
                  <a:schemeClr val="bg2"/>
                </a:solidFill>
              </a:rPr>
              <a:t>test_fib</a:t>
            </a:r>
            <a:r>
              <a:rPr lang="en-US" sz="1600" dirty="0">
                <a:solidFill>
                  <a:schemeClr val="bg2"/>
                </a:solidFill>
              </a:rPr>
              <a:t> </a:t>
            </a:r>
            <a:r>
              <a:rPr lang="en-US" sz="1600" dirty="0">
                <a:solidFill>
                  <a:srgbClr val="92D050"/>
                </a:solidFill>
              </a:rPr>
              <a:t>PASSED</a:t>
            </a:r>
            <a:r>
              <a:rPr lang="en-US" sz="1600" dirty="0">
                <a:solidFill>
                  <a:srgbClr val="15FF04"/>
                </a:solidFill>
              </a:rPr>
              <a:t>                      </a:t>
            </a:r>
            <a:r>
              <a:rPr lang="en-US" sz="1600" dirty="0">
                <a:solidFill>
                  <a:srgbClr val="92D050"/>
                </a:solidFill>
              </a:rPr>
              <a:t>[ 50%]</a:t>
            </a:r>
          </a:p>
          <a:p>
            <a:r>
              <a:rPr lang="en-US" sz="1600" dirty="0">
                <a:solidFill>
                  <a:schemeClr val="bg2"/>
                </a:solidFill>
              </a:rPr>
              <a:t>tests/</a:t>
            </a:r>
            <a:r>
              <a:rPr lang="en-US" sz="1600" dirty="0" err="1">
                <a:solidFill>
                  <a:schemeClr val="bg2"/>
                </a:solidFill>
              </a:rPr>
              <a:t>test_skeleton.py</a:t>
            </a:r>
            <a:r>
              <a:rPr lang="en-US" sz="1600" dirty="0">
                <a:solidFill>
                  <a:schemeClr val="bg2"/>
                </a:solidFill>
              </a:rPr>
              <a:t>::</a:t>
            </a:r>
            <a:r>
              <a:rPr lang="en-US" sz="1600" dirty="0" err="1">
                <a:solidFill>
                  <a:schemeClr val="bg2"/>
                </a:solidFill>
              </a:rPr>
              <a:t>test_main</a:t>
            </a:r>
            <a:r>
              <a:rPr lang="en-US" sz="1600" dirty="0">
                <a:solidFill>
                  <a:schemeClr val="bg2"/>
                </a:solidFill>
              </a:rPr>
              <a:t> </a:t>
            </a:r>
            <a:r>
              <a:rPr lang="en-US" sz="1600" dirty="0">
                <a:solidFill>
                  <a:srgbClr val="92D050"/>
                </a:solidFill>
              </a:rPr>
              <a:t>PASSED</a:t>
            </a:r>
            <a:r>
              <a:rPr lang="en-US" sz="1600" dirty="0">
                <a:solidFill>
                  <a:srgbClr val="15FF04"/>
                </a:solidFill>
              </a:rPr>
              <a:t>                     </a:t>
            </a:r>
            <a:r>
              <a:rPr lang="en-US" sz="1600" dirty="0">
                <a:solidFill>
                  <a:srgbClr val="92D050"/>
                </a:solidFill>
              </a:rPr>
              <a:t>[100%]</a:t>
            </a:r>
            <a:br>
              <a:rPr lang="en-US" sz="1600" dirty="0">
                <a:solidFill>
                  <a:schemeClr val="bg2"/>
                </a:solidFill>
              </a:rPr>
            </a:br>
            <a:endParaRPr lang="en-US" sz="1600" dirty="0">
              <a:solidFill>
                <a:schemeClr val="bg2"/>
              </a:solidFill>
            </a:endParaRPr>
          </a:p>
          <a:p>
            <a:r>
              <a:rPr lang="en-US" sz="1600" dirty="0">
                <a:solidFill>
                  <a:schemeClr val="bg2"/>
                </a:solidFill>
              </a:rPr>
              <a:t>---------- coverage: platform </a:t>
            </a:r>
            <a:r>
              <a:rPr lang="en-US" sz="1600" dirty="0" err="1">
                <a:solidFill>
                  <a:schemeClr val="bg2"/>
                </a:solidFill>
              </a:rPr>
              <a:t>darwin</a:t>
            </a:r>
            <a:r>
              <a:rPr lang="en-US" sz="1600" dirty="0">
                <a:solidFill>
                  <a:schemeClr val="bg2"/>
                </a:solidFill>
              </a:rPr>
              <a:t>, python 3.9.0-final-0 -----------</a:t>
            </a:r>
          </a:p>
          <a:p>
            <a:r>
              <a:rPr lang="en-US" sz="1600" dirty="0">
                <a:solidFill>
                  <a:schemeClr val="bg2"/>
                </a:solidFill>
              </a:rPr>
              <a:t>Name                      </a:t>
            </a:r>
            <a:r>
              <a:rPr lang="en-US" sz="1600" dirty="0" err="1">
                <a:solidFill>
                  <a:schemeClr val="bg2"/>
                </a:solidFill>
              </a:rPr>
              <a:t>Stmts</a:t>
            </a:r>
            <a:r>
              <a:rPr lang="en-US" sz="1600" dirty="0">
                <a:solidFill>
                  <a:schemeClr val="bg2"/>
                </a:solidFill>
              </a:rPr>
              <a:t>   Miss Branch </a:t>
            </a:r>
            <a:r>
              <a:rPr lang="en-US" sz="1600" dirty="0" err="1">
                <a:solidFill>
                  <a:schemeClr val="bg2"/>
                </a:solidFill>
              </a:rPr>
              <a:t>BrPart</a:t>
            </a:r>
            <a:r>
              <a:rPr lang="en-US" sz="1600" dirty="0">
                <a:solidFill>
                  <a:schemeClr val="bg2"/>
                </a:solidFill>
              </a:rPr>
              <a:t>  Cover   Missing</a:t>
            </a:r>
          </a:p>
          <a:p>
            <a:r>
              <a:rPr lang="en-US" sz="1600" dirty="0">
                <a:solidFill>
                  <a:schemeClr val="bg2"/>
                </a:solidFill>
              </a:rPr>
              <a:t>---------------------------------------------------------------------</a:t>
            </a:r>
          </a:p>
          <a:p>
            <a:r>
              <a:rPr lang="en-US" sz="1600" dirty="0" err="1">
                <a:solidFill>
                  <a:schemeClr val="bg2"/>
                </a:solidFill>
              </a:rPr>
              <a:t>src</a:t>
            </a:r>
            <a:r>
              <a:rPr lang="en-US" sz="1600" dirty="0">
                <a:solidFill>
                  <a:schemeClr val="bg2"/>
                </a:solidFill>
              </a:rPr>
              <a:t>/</a:t>
            </a:r>
            <a:r>
              <a:rPr lang="en-US" sz="1600" dirty="0" err="1">
                <a:solidFill>
                  <a:schemeClr val="bg2"/>
                </a:solidFill>
              </a:rPr>
              <a:t>autoqct</a:t>
            </a:r>
            <a:r>
              <a:rPr lang="en-US" sz="1600" dirty="0">
                <a:solidFill>
                  <a:schemeClr val="bg2"/>
                </a:solidFill>
              </a:rPr>
              <a:t>/__</a:t>
            </a:r>
            <a:r>
              <a:rPr lang="en-US" sz="1600" dirty="0" err="1">
                <a:solidFill>
                  <a:schemeClr val="bg2"/>
                </a:solidFill>
              </a:rPr>
              <a:t>init</a:t>
            </a:r>
            <a:r>
              <a:rPr lang="en-US" sz="1600" dirty="0">
                <a:solidFill>
                  <a:schemeClr val="bg2"/>
                </a:solidFill>
              </a:rPr>
              <a:t>__.</a:t>
            </a:r>
            <a:r>
              <a:rPr lang="en-US" sz="1600" dirty="0" err="1">
                <a:solidFill>
                  <a:schemeClr val="bg2"/>
                </a:solidFill>
              </a:rPr>
              <a:t>py</a:t>
            </a:r>
            <a:r>
              <a:rPr lang="en-US" sz="1600" dirty="0">
                <a:solidFill>
                  <a:schemeClr val="bg2"/>
                </a:solidFill>
              </a:rPr>
              <a:t>       6      0      0      0   100%</a:t>
            </a:r>
          </a:p>
          <a:p>
            <a:r>
              <a:rPr lang="en-US" sz="1600" dirty="0" err="1">
                <a:solidFill>
                  <a:schemeClr val="bg2"/>
                </a:solidFill>
              </a:rPr>
              <a:t>src</a:t>
            </a:r>
            <a:r>
              <a:rPr lang="en-US" sz="1600" dirty="0">
                <a:solidFill>
                  <a:schemeClr val="bg2"/>
                </a:solidFill>
              </a:rPr>
              <a:t>/</a:t>
            </a:r>
            <a:r>
              <a:rPr lang="en-US" sz="1600" dirty="0" err="1">
                <a:solidFill>
                  <a:schemeClr val="bg2"/>
                </a:solidFill>
              </a:rPr>
              <a:t>autoqct</a:t>
            </a:r>
            <a:r>
              <a:rPr lang="en-US" sz="1600" dirty="0">
                <a:solidFill>
                  <a:schemeClr val="bg2"/>
                </a:solidFill>
              </a:rPr>
              <a:t>/</a:t>
            </a:r>
            <a:r>
              <a:rPr lang="en-US" sz="1600" dirty="0" err="1">
                <a:solidFill>
                  <a:schemeClr val="bg2"/>
                </a:solidFill>
              </a:rPr>
              <a:t>skeleton.py</a:t>
            </a:r>
            <a:r>
              <a:rPr lang="en-US" sz="1600" dirty="0">
                <a:solidFill>
                  <a:schemeClr val="bg2"/>
                </a:solidFill>
              </a:rPr>
              <a:t>      32      1      2      0    97%   135</a:t>
            </a:r>
          </a:p>
          <a:p>
            <a:r>
              <a:rPr lang="en-US" sz="1600" dirty="0">
                <a:solidFill>
                  <a:schemeClr val="bg2"/>
                </a:solidFill>
              </a:rPr>
              <a:t>---------------------------------------------------------------------</a:t>
            </a:r>
          </a:p>
          <a:p>
            <a:r>
              <a:rPr lang="en-US" sz="1600" dirty="0">
                <a:solidFill>
                  <a:schemeClr val="bg2"/>
                </a:solidFill>
              </a:rPr>
              <a:t>TOTAL                        38      1      2      0    98%</a:t>
            </a:r>
          </a:p>
          <a:p>
            <a:endParaRPr lang="en-US" sz="1600" dirty="0">
              <a:solidFill>
                <a:schemeClr val="bg2"/>
              </a:solidFill>
            </a:endParaRPr>
          </a:p>
          <a:p>
            <a:r>
              <a:rPr lang="en-US" sz="1600" dirty="0">
                <a:solidFill>
                  <a:schemeClr val="bg2"/>
                </a:solidFill>
              </a:rPr>
              <a:t>======================== 2 passed in 0.07s =========================</a:t>
            </a:r>
          </a:p>
          <a:p>
            <a:r>
              <a:rPr lang="en-US" sz="1600" dirty="0">
                <a:solidFill>
                  <a:srgbClr val="92D050"/>
                </a:solidFill>
              </a:rPr>
              <a:t>  default: commands succeeded</a:t>
            </a:r>
          </a:p>
          <a:p>
            <a:r>
              <a:rPr lang="en-US" sz="1600" dirty="0">
                <a:solidFill>
                  <a:srgbClr val="15FF04"/>
                </a:solidFill>
              </a:rPr>
              <a:t>  </a:t>
            </a:r>
            <a:r>
              <a:rPr lang="en-US" sz="1600" dirty="0">
                <a:solidFill>
                  <a:srgbClr val="92D050"/>
                </a:solidFill>
              </a:rPr>
              <a:t>congratulations :)</a:t>
            </a:r>
          </a:p>
        </p:txBody>
      </p:sp>
      <p:pic>
        <p:nvPicPr>
          <p:cNvPr id="1026" name="Picture 2" descr="PyScaffold logo">
            <a:extLst>
              <a:ext uri="{FF2B5EF4-FFF2-40B4-BE49-F238E27FC236}">
                <a16:creationId xmlns:a16="http://schemas.microsoft.com/office/drawing/2014/main" id="{8DE024FF-8A6C-8349-96BC-2D461D4026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07795" y="411480"/>
            <a:ext cx="2742381" cy="274238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B90A92A-19CD-6A4A-929F-6D023A8342FB}"/>
              </a:ext>
            </a:extLst>
          </p:cNvPr>
          <p:cNvSpPr txBox="1"/>
          <p:nvPr/>
        </p:nvSpPr>
        <p:spPr>
          <a:xfrm>
            <a:off x="9780779" y="3272929"/>
            <a:ext cx="1786932" cy="433965"/>
          </a:xfrm>
          <a:prstGeom prst="rect">
            <a:avLst/>
          </a:prstGeom>
          <a:noFill/>
        </p:spPr>
        <p:txBody>
          <a:bodyPr wrap="square" lIns="118872" tIns="91440" rIns="118872" bIns="91440" rtlCol="0" anchor="ctr" anchorCtr="0">
            <a:spAutoFit/>
          </a:bodyPr>
          <a:lstStyle/>
          <a:p>
            <a:pPr algn="l">
              <a:lnSpc>
                <a:spcPct val="90000"/>
              </a:lnSpc>
            </a:pPr>
            <a:r>
              <a:rPr lang="en-US" dirty="0" err="1">
                <a:hlinkClick r:id="rId4"/>
              </a:rPr>
              <a:t>pyscaffold.org</a:t>
            </a:r>
            <a:endParaRPr lang="en-US" dirty="0"/>
          </a:p>
        </p:txBody>
      </p:sp>
    </p:spTree>
    <p:extLst>
      <p:ext uri="{BB962C8B-B14F-4D97-AF65-F5344CB8AC3E}">
        <p14:creationId xmlns:p14="http://schemas.microsoft.com/office/powerpoint/2010/main" val="21737991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0F5E125-1DF8-E846-A518-DEFED4D472CE}"/>
              </a:ext>
            </a:extLst>
          </p:cNvPr>
          <p:cNvSpPr/>
          <p:nvPr/>
        </p:nvSpPr>
        <p:spPr>
          <a:xfrm>
            <a:off x="7403690" y="6017342"/>
            <a:ext cx="2212258" cy="840658"/>
          </a:xfrm>
          <a:prstGeom prst="rect">
            <a:avLst/>
          </a:prstGeom>
          <a:solidFill>
            <a:schemeClr val="bg1"/>
          </a:solidFill>
          <a:ln>
            <a:no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2" name="Title 1">
            <a:extLst>
              <a:ext uri="{FF2B5EF4-FFF2-40B4-BE49-F238E27FC236}">
                <a16:creationId xmlns:a16="http://schemas.microsoft.com/office/drawing/2014/main" id="{A7149A06-7F99-7F46-8586-CE4B9FD01F2A}"/>
              </a:ext>
            </a:extLst>
          </p:cNvPr>
          <p:cNvSpPr>
            <a:spLocks noGrp="1"/>
          </p:cNvSpPr>
          <p:nvPr>
            <p:ph type="title"/>
          </p:nvPr>
        </p:nvSpPr>
        <p:spPr/>
        <p:txBody>
          <a:bodyPr/>
          <a:lstStyle/>
          <a:p>
            <a:r>
              <a:rPr lang="en-US" dirty="0" err="1"/>
              <a:t>CMake</a:t>
            </a:r>
            <a:r>
              <a:rPr lang="en-US" dirty="0"/>
              <a:t> Example</a:t>
            </a:r>
          </a:p>
        </p:txBody>
      </p:sp>
      <p:sp>
        <p:nvSpPr>
          <p:cNvPr id="5" name="Rectangle 4">
            <a:extLst>
              <a:ext uri="{FF2B5EF4-FFF2-40B4-BE49-F238E27FC236}">
                <a16:creationId xmlns:a16="http://schemas.microsoft.com/office/drawing/2014/main" id="{0B4A22CE-88EE-9444-8C0F-19AAAE5426FA}"/>
              </a:ext>
            </a:extLst>
          </p:cNvPr>
          <p:cNvSpPr/>
          <p:nvPr/>
        </p:nvSpPr>
        <p:spPr>
          <a:xfrm>
            <a:off x="450591" y="868680"/>
            <a:ext cx="8059227" cy="2462213"/>
          </a:xfrm>
          <a:prstGeom prst="rect">
            <a:avLst/>
          </a:prstGeom>
          <a:solidFill>
            <a:schemeClr val="tx1"/>
          </a:solidFill>
        </p:spPr>
        <p:txBody>
          <a:bodyPr wrap="square">
            <a:spAutoFit/>
          </a:bodyPr>
          <a:lstStyle/>
          <a:p>
            <a:r>
              <a:rPr lang="en-US" sz="1400" dirty="0">
                <a:solidFill>
                  <a:schemeClr val="bg2"/>
                </a:solidFill>
                <a:latin typeface="Menlo" panose="020B0609030804020204" pitchFamily="49" charset="0"/>
              </a:rPr>
              <a:t>$ </a:t>
            </a:r>
            <a:r>
              <a:rPr lang="en-US" sz="1400" b="1" dirty="0">
                <a:solidFill>
                  <a:srgbClr val="00FA00"/>
                </a:solidFill>
                <a:latin typeface="Menlo" panose="020B0609030804020204" pitchFamily="49" charset="0"/>
              </a:rPr>
              <a:t>cat &gt;</a:t>
            </a:r>
            <a:r>
              <a:rPr lang="en-US" sz="1400" b="1" dirty="0" err="1">
                <a:solidFill>
                  <a:srgbClr val="00FA00"/>
                </a:solidFill>
                <a:latin typeface="Menlo" panose="020B0609030804020204" pitchFamily="49" charset="0"/>
              </a:rPr>
              <a:t>CMakeLists.txt</a:t>
            </a:r>
            <a:r>
              <a:rPr lang="en-US" sz="1400" b="1" dirty="0">
                <a:solidFill>
                  <a:srgbClr val="00FA00"/>
                </a:solidFill>
                <a:latin typeface="Menlo" panose="020B0609030804020204" pitchFamily="49" charset="0"/>
              </a:rPr>
              <a:t> &lt;&lt;.</a:t>
            </a:r>
          </a:p>
          <a:p>
            <a:r>
              <a:rPr lang="en-US" sz="1400" dirty="0" err="1">
                <a:solidFill>
                  <a:schemeClr val="bg2"/>
                </a:solidFill>
              </a:rPr>
              <a:t>cmake_minimum_required</a:t>
            </a:r>
            <a:r>
              <a:rPr lang="en-US" sz="1400" dirty="0">
                <a:solidFill>
                  <a:schemeClr val="bg2"/>
                </a:solidFill>
              </a:rPr>
              <a:t>(VERSION 3.8)</a:t>
            </a:r>
          </a:p>
          <a:p>
            <a:r>
              <a:rPr lang="en-US" sz="1400" dirty="0">
                <a:solidFill>
                  <a:schemeClr val="bg2"/>
                </a:solidFill>
              </a:rPr>
              <a:t>project( blank )</a:t>
            </a:r>
          </a:p>
          <a:p>
            <a:r>
              <a:rPr lang="en-US" sz="1400" dirty="0">
                <a:solidFill>
                  <a:schemeClr val="bg2"/>
                </a:solidFill>
              </a:rPr>
              <a:t>set(CMAKE_CXX_STANDARD 11)</a:t>
            </a:r>
          </a:p>
          <a:p>
            <a:r>
              <a:rPr lang="en-US" sz="1400" dirty="0">
                <a:solidFill>
                  <a:schemeClr val="bg2"/>
                </a:solidFill>
              </a:rPr>
              <a:t>set(CMAKE_CXX_STANDARD_REQUIRED ON)</a:t>
            </a:r>
          </a:p>
          <a:p>
            <a:r>
              <a:rPr lang="en-US" sz="1400" dirty="0">
                <a:solidFill>
                  <a:schemeClr val="bg2"/>
                </a:solidFill>
              </a:rPr>
              <a:t>include(</a:t>
            </a:r>
            <a:r>
              <a:rPr lang="en-US" sz="1400" dirty="0" err="1">
                <a:solidFill>
                  <a:schemeClr val="bg2"/>
                </a:solidFill>
              </a:rPr>
              <a:t>blt</a:t>
            </a:r>
            <a:r>
              <a:rPr lang="en-US" sz="1400" dirty="0">
                <a:solidFill>
                  <a:schemeClr val="bg2"/>
                </a:solidFill>
              </a:rPr>
              <a:t>/</a:t>
            </a:r>
            <a:r>
              <a:rPr lang="en-US" sz="1400" dirty="0" err="1">
                <a:solidFill>
                  <a:schemeClr val="bg2"/>
                </a:solidFill>
              </a:rPr>
              <a:t>SetupBLT.cmake</a:t>
            </a:r>
            <a:r>
              <a:rPr lang="en-US" sz="1400" dirty="0">
                <a:solidFill>
                  <a:schemeClr val="bg2"/>
                </a:solidFill>
              </a:rPr>
              <a:t>)</a:t>
            </a:r>
          </a:p>
          <a:p>
            <a:r>
              <a:rPr lang="en-US" sz="1400" b="1" dirty="0">
                <a:solidFill>
                  <a:srgbClr val="00FA00"/>
                </a:solidFill>
                <a:latin typeface="Menlo" panose="020B0609030804020204" pitchFamily="49" charset="0"/>
              </a:rPr>
              <a:t>.</a:t>
            </a:r>
          </a:p>
          <a:p>
            <a:r>
              <a:rPr lang="en-US" sz="1400" dirty="0">
                <a:solidFill>
                  <a:schemeClr val="bg2"/>
                </a:solidFill>
                <a:latin typeface="Menlo" panose="020B0609030804020204" pitchFamily="49" charset="0"/>
              </a:rPr>
              <a:t>$ </a:t>
            </a:r>
            <a:r>
              <a:rPr lang="en-US" sz="1400" b="1" dirty="0">
                <a:solidFill>
                  <a:srgbClr val="00FA00"/>
                </a:solidFill>
                <a:latin typeface="Menlo" panose="020B0609030804020204" pitchFamily="49" charset="0"/>
              </a:rPr>
              <a:t>git clone https://</a:t>
            </a:r>
            <a:r>
              <a:rPr lang="en-US" sz="1400" b="1" dirty="0" err="1">
                <a:solidFill>
                  <a:srgbClr val="00FA00"/>
                </a:solidFill>
                <a:latin typeface="Menlo" panose="020B0609030804020204" pitchFamily="49" charset="0"/>
              </a:rPr>
              <a:t>github.com</a:t>
            </a:r>
            <a:r>
              <a:rPr lang="en-US" sz="1400" b="1" dirty="0">
                <a:solidFill>
                  <a:srgbClr val="00FA00"/>
                </a:solidFill>
                <a:latin typeface="Menlo" panose="020B0609030804020204" pitchFamily="49" charset="0"/>
              </a:rPr>
              <a:t>/LLNL/</a:t>
            </a:r>
            <a:r>
              <a:rPr lang="en-US" sz="1400" b="1" dirty="0" err="1">
                <a:solidFill>
                  <a:srgbClr val="00FA00"/>
                </a:solidFill>
                <a:latin typeface="Menlo" panose="020B0609030804020204" pitchFamily="49" charset="0"/>
              </a:rPr>
              <a:t>blt</a:t>
            </a:r>
            <a:r>
              <a:rPr lang="en-US" sz="1400" b="1" dirty="0">
                <a:solidFill>
                  <a:srgbClr val="00FA00"/>
                </a:solidFill>
                <a:latin typeface="Menlo" panose="020B0609030804020204" pitchFamily="49" charset="0"/>
              </a:rPr>
              <a:t>/</a:t>
            </a:r>
          </a:p>
          <a:p>
            <a:r>
              <a:rPr lang="en-US" sz="1400" dirty="0">
                <a:solidFill>
                  <a:schemeClr val="bg2"/>
                </a:solidFill>
                <a:latin typeface="Menlo" panose="020B0609030804020204" pitchFamily="49" charset="0"/>
              </a:rPr>
              <a:t>$ </a:t>
            </a:r>
            <a:r>
              <a:rPr lang="en-US" sz="1400" b="1" dirty="0" err="1">
                <a:solidFill>
                  <a:srgbClr val="00FA00"/>
                </a:solidFill>
                <a:latin typeface="Menlo" panose="020B0609030804020204" pitchFamily="49" charset="0"/>
              </a:rPr>
              <a:t>mkdir</a:t>
            </a:r>
            <a:r>
              <a:rPr lang="en-US" sz="1400" b="1" dirty="0">
                <a:solidFill>
                  <a:srgbClr val="00FA00"/>
                </a:solidFill>
                <a:latin typeface="Menlo" panose="020B0609030804020204" pitchFamily="49" charset="0"/>
              </a:rPr>
              <a:t> build &amp;&amp; cd build</a:t>
            </a:r>
          </a:p>
          <a:p>
            <a:r>
              <a:rPr lang="en-US" sz="1400" dirty="0">
                <a:solidFill>
                  <a:schemeClr val="bg2"/>
                </a:solidFill>
                <a:latin typeface="Menlo" panose="020B0609030804020204" pitchFamily="49" charset="0"/>
              </a:rPr>
              <a:t>$ </a:t>
            </a:r>
            <a:r>
              <a:rPr lang="en-US" sz="1400" b="1" dirty="0" err="1">
                <a:solidFill>
                  <a:srgbClr val="00FA00"/>
                </a:solidFill>
                <a:latin typeface="Menlo" panose="020B0609030804020204" pitchFamily="49" charset="0"/>
              </a:rPr>
              <a:t>cmake</a:t>
            </a:r>
            <a:r>
              <a:rPr lang="en-US" sz="1400" b="1" dirty="0">
                <a:solidFill>
                  <a:srgbClr val="00FA00"/>
                </a:solidFill>
                <a:latin typeface="Menlo" panose="020B0609030804020204" pitchFamily="49" charset="0"/>
              </a:rPr>
              <a:t> ..</a:t>
            </a:r>
          </a:p>
          <a:p>
            <a:r>
              <a:rPr lang="en-US" sz="1400" dirty="0">
                <a:solidFill>
                  <a:schemeClr val="bg2"/>
                </a:solidFill>
                <a:latin typeface="Menlo" panose="020B0609030804020204" pitchFamily="49" charset="0"/>
              </a:rPr>
              <a:t>$ </a:t>
            </a:r>
            <a:r>
              <a:rPr lang="en-US" sz="1400" b="1" dirty="0">
                <a:solidFill>
                  <a:srgbClr val="00FA00"/>
                </a:solidFill>
                <a:latin typeface="Menlo" panose="020B0609030804020204" pitchFamily="49" charset="0"/>
              </a:rPr>
              <a:t>make –j</a:t>
            </a:r>
          </a:p>
        </p:txBody>
      </p:sp>
      <p:sp>
        <p:nvSpPr>
          <p:cNvPr id="9" name="Rectangle 8">
            <a:extLst>
              <a:ext uri="{FF2B5EF4-FFF2-40B4-BE49-F238E27FC236}">
                <a16:creationId xmlns:a16="http://schemas.microsoft.com/office/drawing/2014/main" id="{1006434A-0222-5643-8057-D12E2DDA8E3D}"/>
              </a:ext>
            </a:extLst>
          </p:cNvPr>
          <p:cNvSpPr/>
          <p:nvPr/>
        </p:nvSpPr>
        <p:spPr>
          <a:xfrm>
            <a:off x="450166" y="3518827"/>
            <a:ext cx="8059652" cy="3046988"/>
          </a:xfrm>
          <a:prstGeom prst="rect">
            <a:avLst/>
          </a:prstGeom>
          <a:solidFill>
            <a:schemeClr val="tx1"/>
          </a:solidFill>
        </p:spPr>
        <p:txBody>
          <a:bodyPr wrap="square">
            <a:spAutoFit/>
          </a:bodyPr>
          <a:lstStyle/>
          <a:p>
            <a:r>
              <a:rPr lang="en-US" sz="1600" dirty="0">
                <a:solidFill>
                  <a:schemeClr val="bg1"/>
                </a:solidFill>
              </a:rPr>
              <a:t>...</a:t>
            </a:r>
          </a:p>
          <a:p>
            <a:r>
              <a:rPr lang="en-US" sz="1600" dirty="0">
                <a:solidFill>
                  <a:schemeClr val="bg1"/>
                </a:solidFill>
              </a:rPr>
              <a:t>[100%] </a:t>
            </a:r>
            <a:r>
              <a:rPr lang="en-US" sz="1600" dirty="0">
                <a:solidFill>
                  <a:srgbClr val="92D050"/>
                </a:solidFill>
              </a:rPr>
              <a:t>Linking CXX executable ../../../tests/</a:t>
            </a:r>
            <a:r>
              <a:rPr lang="en-US" sz="1600" dirty="0" err="1">
                <a:solidFill>
                  <a:srgbClr val="92D050"/>
                </a:solidFill>
              </a:rPr>
              <a:t>blt_gtest_smoke</a:t>
            </a:r>
            <a:endParaRPr lang="en-US" sz="1600" dirty="0">
              <a:solidFill>
                <a:srgbClr val="92D050"/>
              </a:solidFill>
            </a:endParaRPr>
          </a:p>
          <a:p>
            <a:r>
              <a:rPr lang="en-US" sz="1600" dirty="0">
                <a:solidFill>
                  <a:schemeClr val="bg1"/>
                </a:solidFill>
              </a:rPr>
              <a:t>[100%] Built target </a:t>
            </a:r>
            <a:r>
              <a:rPr lang="en-US" sz="1600" dirty="0" err="1">
                <a:solidFill>
                  <a:schemeClr val="bg1"/>
                </a:solidFill>
              </a:rPr>
              <a:t>blt_gtest_smoke</a:t>
            </a:r>
            <a:endParaRPr lang="en-US" sz="1600" dirty="0">
              <a:solidFill>
                <a:schemeClr val="bg1"/>
              </a:solidFill>
            </a:endParaRPr>
          </a:p>
          <a:p>
            <a:r>
              <a:rPr lang="en-US" sz="1600" dirty="0">
                <a:solidFill>
                  <a:schemeClr val="bg1"/>
                </a:solidFill>
              </a:rPr>
              <a:t>$ </a:t>
            </a:r>
            <a:r>
              <a:rPr lang="en-US" sz="1600" b="1" dirty="0">
                <a:solidFill>
                  <a:srgbClr val="00FA00"/>
                </a:solidFill>
              </a:rPr>
              <a:t>make test</a:t>
            </a:r>
          </a:p>
          <a:p>
            <a:r>
              <a:rPr lang="en-US" sz="1600" dirty="0">
                <a:solidFill>
                  <a:schemeClr val="tx2">
                    <a:lumMod val="40000"/>
                    <a:lumOff val="60000"/>
                  </a:schemeClr>
                </a:solidFill>
              </a:rPr>
              <a:t>Running tests...</a:t>
            </a:r>
          </a:p>
          <a:p>
            <a:r>
              <a:rPr lang="en-US" sz="1600" dirty="0">
                <a:solidFill>
                  <a:schemeClr val="bg1"/>
                </a:solidFill>
              </a:rPr>
              <a:t>Test project /Users/99r/work/</a:t>
            </a:r>
            <a:r>
              <a:rPr lang="en-US" sz="1600" dirty="0" err="1">
                <a:solidFill>
                  <a:schemeClr val="bg1"/>
                </a:solidFill>
              </a:rPr>
              <a:t>autoQCT</a:t>
            </a:r>
            <a:r>
              <a:rPr lang="en-US" sz="1600" dirty="0">
                <a:solidFill>
                  <a:schemeClr val="bg1"/>
                </a:solidFill>
              </a:rPr>
              <a:t>/</a:t>
            </a:r>
            <a:r>
              <a:rPr lang="en-US" sz="1600" dirty="0" err="1">
                <a:solidFill>
                  <a:schemeClr val="bg1"/>
                </a:solidFill>
              </a:rPr>
              <a:t>blank_project</a:t>
            </a:r>
            <a:r>
              <a:rPr lang="en-US" sz="1600" dirty="0">
                <a:solidFill>
                  <a:schemeClr val="bg1"/>
                </a:solidFill>
              </a:rPr>
              <a:t>/build</a:t>
            </a:r>
          </a:p>
          <a:p>
            <a:r>
              <a:rPr lang="en-US" sz="1600" dirty="0">
                <a:solidFill>
                  <a:schemeClr val="bg1"/>
                </a:solidFill>
              </a:rPr>
              <a:t>    Start 1: </a:t>
            </a:r>
            <a:r>
              <a:rPr lang="en-US" sz="1600" dirty="0" err="1">
                <a:solidFill>
                  <a:schemeClr val="bg1"/>
                </a:solidFill>
              </a:rPr>
              <a:t>blt_gtest_smoke</a:t>
            </a:r>
            <a:endParaRPr lang="en-US" sz="1600" dirty="0">
              <a:solidFill>
                <a:schemeClr val="bg1"/>
              </a:solidFill>
            </a:endParaRPr>
          </a:p>
          <a:p>
            <a:r>
              <a:rPr lang="en-US" sz="1600" dirty="0">
                <a:solidFill>
                  <a:schemeClr val="bg1"/>
                </a:solidFill>
              </a:rPr>
              <a:t>1/1 Test #1: </a:t>
            </a:r>
            <a:r>
              <a:rPr lang="en-US" sz="1600" dirty="0" err="1">
                <a:solidFill>
                  <a:schemeClr val="bg1"/>
                </a:solidFill>
              </a:rPr>
              <a:t>blt_gtest_smoke</a:t>
            </a:r>
            <a:r>
              <a:rPr lang="en-US" sz="1600" dirty="0">
                <a:solidFill>
                  <a:schemeClr val="bg1"/>
                </a:solidFill>
              </a:rPr>
              <a:t> ..................   Passed    0.46 sec</a:t>
            </a:r>
          </a:p>
          <a:p>
            <a:endParaRPr lang="en-US" sz="1600" dirty="0">
              <a:solidFill>
                <a:schemeClr val="bg1"/>
              </a:solidFill>
            </a:endParaRPr>
          </a:p>
          <a:p>
            <a:r>
              <a:rPr lang="en-US" sz="1600" dirty="0">
                <a:solidFill>
                  <a:srgbClr val="92D050"/>
                </a:solidFill>
              </a:rPr>
              <a:t>100% tests passed</a:t>
            </a:r>
            <a:r>
              <a:rPr lang="en-US" sz="1600" dirty="0">
                <a:solidFill>
                  <a:schemeClr val="bg1"/>
                </a:solidFill>
              </a:rPr>
              <a:t>, 0 tests failed out of 1</a:t>
            </a:r>
          </a:p>
          <a:p>
            <a:endParaRPr lang="en-US" sz="1600" dirty="0">
              <a:solidFill>
                <a:schemeClr val="bg1"/>
              </a:solidFill>
            </a:endParaRPr>
          </a:p>
          <a:p>
            <a:r>
              <a:rPr lang="en-US" sz="1600" dirty="0">
                <a:solidFill>
                  <a:schemeClr val="bg1"/>
                </a:solidFill>
              </a:rPr>
              <a:t>Total Test time (real) =   0.46 sec</a:t>
            </a:r>
          </a:p>
        </p:txBody>
      </p:sp>
      <p:pic>
        <p:nvPicPr>
          <p:cNvPr id="2050" name="Picture 2" descr="BLT">
            <a:extLst>
              <a:ext uri="{FF2B5EF4-FFF2-40B4-BE49-F238E27FC236}">
                <a16:creationId xmlns:a16="http://schemas.microsoft.com/office/drawing/2014/main" id="{F84D9ECA-1B57-A54E-A577-FC9E19AE95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96516" y="352080"/>
            <a:ext cx="3372223" cy="2213021"/>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16BE4D80-B84A-D24B-8C7E-529A4A226712}"/>
              </a:ext>
            </a:extLst>
          </p:cNvPr>
          <p:cNvSpPr txBox="1"/>
          <p:nvPr/>
        </p:nvSpPr>
        <p:spPr>
          <a:xfrm>
            <a:off x="9117408" y="2565101"/>
            <a:ext cx="2530438" cy="433965"/>
          </a:xfrm>
          <a:prstGeom prst="rect">
            <a:avLst/>
          </a:prstGeom>
          <a:noFill/>
        </p:spPr>
        <p:txBody>
          <a:bodyPr wrap="square" lIns="118872" tIns="91440" rIns="118872" bIns="91440" rtlCol="0" anchor="ctr" anchorCtr="0">
            <a:spAutoFit/>
          </a:bodyPr>
          <a:lstStyle/>
          <a:p>
            <a:pPr>
              <a:lnSpc>
                <a:spcPct val="90000"/>
              </a:lnSpc>
            </a:pPr>
            <a:r>
              <a:rPr lang="en-US" dirty="0" err="1">
                <a:hlinkClick r:id="rId4"/>
              </a:rPr>
              <a:t>llnl-blt.readthedocs.io</a:t>
            </a:r>
            <a:endParaRPr lang="en-US" dirty="0"/>
          </a:p>
        </p:txBody>
      </p:sp>
    </p:spTree>
    <p:extLst>
      <p:ext uri="{BB962C8B-B14F-4D97-AF65-F5344CB8AC3E}">
        <p14:creationId xmlns:p14="http://schemas.microsoft.com/office/powerpoint/2010/main" val="25828526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screenshot of a cell phone&#10;&#10;Description automatically generated">
            <a:extLst>
              <a:ext uri="{FF2B5EF4-FFF2-40B4-BE49-F238E27FC236}">
                <a16:creationId xmlns:a16="http://schemas.microsoft.com/office/drawing/2014/main" id="{A118D715-0962-0743-95A9-DFAF97E858C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9730" y="3218598"/>
            <a:ext cx="4720590" cy="2602189"/>
          </a:xfrm>
          <a:prstGeom prst="rect">
            <a:avLst/>
          </a:prstGeom>
        </p:spPr>
      </p:pic>
      <p:pic>
        <p:nvPicPr>
          <p:cNvPr id="12" name="Picture 11">
            <a:extLst>
              <a:ext uri="{FF2B5EF4-FFF2-40B4-BE49-F238E27FC236}">
                <a16:creationId xmlns:a16="http://schemas.microsoft.com/office/drawing/2014/main" id="{B2C0FA68-A2C4-BD4D-B6C9-1B8088DEEBC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49531" y="2956748"/>
            <a:ext cx="6788702" cy="3110613"/>
          </a:xfrm>
          <a:prstGeom prst="rect">
            <a:avLst/>
          </a:prstGeom>
        </p:spPr>
      </p:pic>
      <p:sp>
        <p:nvSpPr>
          <p:cNvPr id="13" name="Content Placeholder 2">
            <a:extLst>
              <a:ext uri="{FF2B5EF4-FFF2-40B4-BE49-F238E27FC236}">
                <a16:creationId xmlns:a16="http://schemas.microsoft.com/office/drawing/2014/main" id="{6F999DBB-12B1-1841-9D89-7EE1B1D8B648}"/>
              </a:ext>
            </a:extLst>
          </p:cNvPr>
          <p:cNvSpPr txBox="1">
            <a:spLocks/>
          </p:cNvSpPr>
          <p:nvPr/>
        </p:nvSpPr>
        <p:spPr bwMode="auto">
          <a:xfrm>
            <a:off x="199730" y="1261085"/>
            <a:ext cx="5000663" cy="1878797"/>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fontScale="92500" lnSpcReduction="20000"/>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baseline="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Example of heat equation</a:t>
            </a:r>
          </a:p>
          <a:p>
            <a:pPr lvl="1"/>
            <a:r>
              <a:rPr lang="en-US" dirty="0"/>
              <a:t>Add -coverage as shown below to </a:t>
            </a:r>
            <a:r>
              <a:rPr lang="en-US" dirty="0" err="1"/>
              <a:t>Makefile</a:t>
            </a:r>
            <a:endParaRPr lang="en-US" dirty="0"/>
          </a:p>
          <a:p>
            <a:pPr lvl="1"/>
            <a:r>
              <a:rPr lang="en-US" dirty="0"/>
              <a:t>Run ./heat </a:t>
            </a:r>
            <a:r>
              <a:rPr lang="en-US" dirty="0" err="1"/>
              <a:t>runame</a:t>
            </a:r>
            <a:r>
              <a:rPr lang="en-US" dirty="0"/>
              <a:t>=“</a:t>
            </a:r>
            <a:r>
              <a:rPr lang="en-US" dirty="0" err="1"/>
              <a:t>ftcs_results</a:t>
            </a:r>
            <a:r>
              <a:rPr lang="en-US" dirty="0"/>
              <a:t>”</a:t>
            </a:r>
          </a:p>
          <a:p>
            <a:pPr lvl="1"/>
            <a:r>
              <a:rPr lang="en-US" dirty="0"/>
              <a:t>Run </a:t>
            </a:r>
            <a:r>
              <a:rPr lang="en-US" dirty="0" err="1"/>
              <a:t>gcov</a:t>
            </a:r>
            <a:r>
              <a:rPr lang="en-US" dirty="0"/>
              <a:t> </a:t>
            </a:r>
            <a:r>
              <a:rPr lang="en-US" dirty="0" err="1"/>
              <a:t>heat.C</a:t>
            </a:r>
            <a:endParaRPr lang="en-US" dirty="0"/>
          </a:p>
          <a:p>
            <a:pPr lvl="1"/>
            <a:r>
              <a:rPr lang="en-US" dirty="0"/>
              <a:t>Examine </a:t>
            </a:r>
            <a:r>
              <a:rPr lang="en-US" dirty="0" err="1"/>
              <a:t>heat.C.gcov</a:t>
            </a:r>
            <a:endParaRPr lang="en-US" dirty="0"/>
          </a:p>
          <a:p>
            <a:endParaRPr lang="en-US" dirty="0"/>
          </a:p>
          <a:p>
            <a:pPr lvl="1"/>
            <a:endParaRPr lang="en-US" dirty="0"/>
          </a:p>
          <a:p>
            <a:pPr lvl="1"/>
            <a:endParaRPr lang="en-US" b="1" dirty="0">
              <a:solidFill>
                <a:schemeClr val="accent6">
                  <a:lumMod val="75000"/>
                </a:schemeClr>
              </a:solidFill>
            </a:endParaRPr>
          </a:p>
        </p:txBody>
      </p:sp>
      <p:sp>
        <p:nvSpPr>
          <p:cNvPr id="15" name="Content Placeholder 2">
            <a:extLst>
              <a:ext uri="{FF2B5EF4-FFF2-40B4-BE49-F238E27FC236}">
                <a16:creationId xmlns:a16="http://schemas.microsoft.com/office/drawing/2014/main" id="{F6D4692D-62D5-7C41-A0F1-C8834FE69CF0}"/>
              </a:ext>
            </a:extLst>
          </p:cNvPr>
          <p:cNvSpPr txBox="1">
            <a:spLocks/>
          </p:cNvSpPr>
          <p:nvPr/>
        </p:nvSpPr>
        <p:spPr bwMode="auto">
          <a:xfrm>
            <a:off x="5743280" y="1325880"/>
            <a:ext cx="5994953" cy="168177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baseline="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dirty="0"/>
              <a:t>A dash indicates non-executable line</a:t>
            </a:r>
          </a:p>
          <a:p>
            <a:r>
              <a:rPr lang="en-US" sz="2000" dirty="0"/>
              <a:t>A number indicated the times the line was called</a:t>
            </a:r>
          </a:p>
          <a:p>
            <a:r>
              <a:rPr lang="en-US" sz="2000" dirty="0"/>
              <a:t>##### indicates line wasn’t exercised</a:t>
            </a:r>
            <a:endParaRPr lang="en-US" sz="1800" dirty="0"/>
          </a:p>
          <a:p>
            <a:pPr lvl="1"/>
            <a:endParaRPr lang="en-US" sz="1800" b="1" dirty="0">
              <a:solidFill>
                <a:schemeClr val="accent6">
                  <a:lumMod val="75000"/>
                </a:schemeClr>
              </a:solidFill>
            </a:endParaRPr>
          </a:p>
        </p:txBody>
      </p:sp>
      <p:sp>
        <p:nvSpPr>
          <p:cNvPr id="14" name="Title 1">
            <a:extLst>
              <a:ext uri="{FF2B5EF4-FFF2-40B4-BE49-F238E27FC236}">
                <a16:creationId xmlns:a16="http://schemas.microsoft.com/office/drawing/2014/main" id="{2F506FA7-26D4-9C48-99BC-EF935F79E651}"/>
              </a:ext>
            </a:extLst>
          </p:cNvPr>
          <p:cNvSpPr>
            <a:spLocks noGrp="1"/>
          </p:cNvSpPr>
          <p:nvPr>
            <p:ph type="title"/>
          </p:nvPr>
        </p:nvSpPr>
        <p:spPr>
          <a:xfrm>
            <a:off x="365760" y="411480"/>
            <a:ext cx="11372473" cy="914400"/>
          </a:xfrm>
        </p:spPr>
        <p:txBody>
          <a:bodyPr/>
          <a:lstStyle/>
          <a:p>
            <a:r>
              <a:rPr lang="en-US" dirty="0"/>
              <a:t>Checking Code Coverage Example</a:t>
            </a:r>
            <a:br>
              <a:rPr lang="en-US" dirty="0"/>
            </a:br>
            <a:r>
              <a:rPr lang="en-US" sz="1600" dirty="0">
                <a:solidFill>
                  <a:schemeClr val="tx2"/>
                </a:solidFill>
                <a:latin typeface="Menlo" panose="020B0609030804020204" pitchFamily="49" charset="0"/>
                <a:hlinkClick r:id="rId5"/>
              </a:rPr>
              <a:t>https://github.com/bssw-tutorial/hello-numerical-world</a:t>
            </a:r>
            <a:br>
              <a:rPr lang="en-US" sz="2800" dirty="0">
                <a:solidFill>
                  <a:schemeClr val="tx2"/>
                </a:solidFill>
                <a:latin typeface="Menlo" panose="020B0609030804020204" pitchFamily="49" charset="0"/>
              </a:rPr>
            </a:br>
            <a:endParaRPr lang="en-US" dirty="0"/>
          </a:p>
        </p:txBody>
      </p:sp>
    </p:spTree>
    <p:extLst>
      <p:ext uri="{BB962C8B-B14F-4D97-AF65-F5344CB8AC3E}">
        <p14:creationId xmlns:p14="http://schemas.microsoft.com/office/powerpoint/2010/main" val="40294062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96894-8E3C-AD4B-ABE1-2A81FB40B557}"/>
              </a:ext>
            </a:extLst>
          </p:cNvPr>
          <p:cNvSpPr>
            <a:spLocks noGrp="1"/>
          </p:cNvSpPr>
          <p:nvPr>
            <p:ph type="title"/>
          </p:nvPr>
        </p:nvSpPr>
        <p:spPr/>
        <p:txBody>
          <a:bodyPr/>
          <a:lstStyle/>
          <a:p>
            <a:r>
              <a:rPr lang="en-US" dirty="0"/>
              <a:t>Graphical View of </a:t>
            </a:r>
            <a:r>
              <a:rPr lang="en-US" dirty="0" err="1"/>
              <a:t>Gcov</a:t>
            </a:r>
            <a:r>
              <a:rPr lang="en-US" dirty="0"/>
              <a:t> Output and Tutorials for Code Coverage </a:t>
            </a:r>
          </a:p>
        </p:txBody>
      </p:sp>
      <p:sp>
        <p:nvSpPr>
          <p:cNvPr id="4" name="Online tutorial - https://github.com/amklinv/morpheus…">
            <a:extLst>
              <a:ext uri="{FF2B5EF4-FFF2-40B4-BE49-F238E27FC236}">
                <a16:creationId xmlns:a16="http://schemas.microsoft.com/office/drawing/2014/main" id="{2A5898E1-6414-A544-9084-8EBBC6093153}"/>
              </a:ext>
            </a:extLst>
          </p:cNvPr>
          <p:cNvSpPr txBox="1">
            <a:spLocks/>
          </p:cNvSpPr>
          <p:nvPr/>
        </p:nvSpPr>
        <p:spPr bwMode="auto">
          <a:xfrm>
            <a:off x="1480893" y="5287263"/>
            <a:ext cx="7363175" cy="59691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lnSpcReduction="10000"/>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Arial" panose="020B0604020202020204" pitchFamily="34" charset="0"/>
                <a:ea typeface="+mn-ea"/>
                <a:cs typeface="Arial" panose="020B0604020202020204" pitchFamily="34" charset="0"/>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Arial" panose="020B0604020202020204" pitchFamily="34" charset="0"/>
                <a:ea typeface="+mn-ea"/>
                <a:cs typeface="Arial" panose="020B0604020202020204" pitchFamily="34" charset="0"/>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Arial" panose="020B0604020202020204" pitchFamily="34" charset="0"/>
                <a:ea typeface="+mn-ea"/>
                <a:cs typeface="Arial" panose="020B0604020202020204" pitchFamily="34" charset="0"/>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Arial" panose="020B0604020202020204" pitchFamily="34" charset="0"/>
                <a:ea typeface="+mn-ea"/>
                <a:cs typeface="Arial" panose="020B0604020202020204" pitchFamily="34" charset="0"/>
              </a:defRPr>
            </a:lvl4pPr>
            <a:lvl5pPr marL="1482725" indent="-222250" algn="l" rtl="0" eaLnBrk="1" fontAlgn="base" hangingPunct="1">
              <a:lnSpc>
                <a:spcPct val="90000"/>
              </a:lnSpc>
              <a:spcBef>
                <a:spcPts val="600"/>
              </a:spcBef>
              <a:spcAft>
                <a:spcPct val="0"/>
              </a:spcAft>
              <a:buClr>
                <a:schemeClr val="tx1"/>
              </a:buClr>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566927">
              <a:spcBef>
                <a:spcPts val="800"/>
              </a:spcBef>
              <a:buClrTx/>
              <a:buFontTx/>
              <a:buNone/>
              <a:defRPr sz="1488"/>
            </a:pPr>
            <a:r>
              <a:rPr lang="en-US" sz="1488" dirty="0"/>
              <a:t>Online tutorial - </a:t>
            </a:r>
            <a:r>
              <a:rPr lang="en-US" sz="1488" u="sng" dirty="0">
                <a:solidFill>
                  <a:srgbClr val="A03123"/>
                </a:solidFill>
                <a:uFill>
                  <a:solidFill>
                    <a:srgbClr val="A03123"/>
                  </a:solidFill>
                </a:uFill>
                <a:hlinkClick r:id="rId3"/>
              </a:rPr>
              <a:t>https://github.com/amklinv/morpheus</a:t>
            </a:r>
          </a:p>
          <a:p>
            <a:pPr marL="0" indent="0" algn="ctr" defTabSz="566927">
              <a:spcBef>
                <a:spcPts val="800"/>
              </a:spcBef>
              <a:buClrTx/>
              <a:buFontTx/>
              <a:buNone/>
              <a:defRPr sz="1488"/>
            </a:pPr>
            <a:r>
              <a:rPr lang="en-US" sz="1488" dirty="0"/>
              <a:t>Other example - </a:t>
            </a:r>
            <a:r>
              <a:rPr lang="en-US" sz="1488" u="sng" dirty="0">
                <a:solidFill>
                  <a:srgbClr val="A03123"/>
                </a:solidFill>
                <a:uFill>
                  <a:solidFill>
                    <a:srgbClr val="A03123"/>
                  </a:solidFill>
                </a:uFill>
                <a:hlinkClick r:id="rId3"/>
              </a:rPr>
              <a:t>https://github.com/jrdoneal/infrastructure</a:t>
            </a:r>
          </a:p>
        </p:txBody>
      </p:sp>
      <p:pic>
        <p:nvPicPr>
          <p:cNvPr id="5" name="CoverageResult.png" descr="CoverageResult.png">
            <a:extLst>
              <a:ext uri="{FF2B5EF4-FFF2-40B4-BE49-F238E27FC236}">
                <a16:creationId xmlns:a16="http://schemas.microsoft.com/office/drawing/2014/main" id="{42532670-C6E0-114F-BB75-47411B4CBFD5}"/>
              </a:ext>
            </a:extLst>
          </p:cNvPr>
          <p:cNvPicPr>
            <a:picLocks noChangeAspect="1"/>
          </p:cNvPicPr>
          <p:nvPr/>
        </p:nvPicPr>
        <p:blipFill>
          <a:blip r:embed="rId4"/>
          <a:stretch>
            <a:fillRect/>
          </a:stretch>
        </p:blipFill>
        <p:spPr>
          <a:xfrm>
            <a:off x="1785641" y="1580266"/>
            <a:ext cx="6753679" cy="1670266"/>
          </a:xfrm>
          <a:prstGeom prst="rect">
            <a:avLst/>
          </a:prstGeom>
          <a:ln w="12700">
            <a:miter lim="400000"/>
          </a:ln>
        </p:spPr>
      </p:pic>
      <p:sp>
        <p:nvSpPr>
          <p:cNvPr id="6" name="Overall Analysis">
            <a:extLst>
              <a:ext uri="{FF2B5EF4-FFF2-40B4-BE49-F238E27FC236}">
                <a16:creationId xmlns:a16="http://schemas.microsoft.com/office/drawing/2014/main" id="{77BE4B45-B1C9-F140-AB80-56D53F3BF007}"/>
              </a:ext>
            </a:extLst>
          </p:cNvPr>
          <p:cNvSpPr txBox="1"/>
          <p:nvPr/>
        </p:nvSpPr>
        <p:spPr>
          <a:xfrm>
            <a:off x="3865690" y="1114789"/>
            <a:ext cx="2831863" cy="461665"/>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lvl1pPr>
              <a:defRPr sz="2400"/>
            </a:lvl1pPr>
          </a:lstStyle>
          <a:p>
            <a:r>
              <a:rPr lang="en-US" dirty="0"/>
              <a:t>Coverage Summary</a:t>
            </a:r>
            <a:endParaRPr dirty="0"/>
          </a:p>
        </p:txBody>
      </p:sp>
      <p:sp>
        <p:nvSpPr>
          <p:cNvPr id="7" name="Detailed Analysis">
            <a:extLst>
              <a:ext uri="{FF2B5EF4-FFF2-40B4-BE49-F238E27FC236}">
                <a16:creationId xmlns:a16="http://schemas.microsoft.com/office/drawing/2014/main" id="{F89B46D8-0A2E-4442-93CB-610D1E311C8F}"/>
              </a:ext>
            </a:extLst>
          </p:cNvPr>
          <p:cNvSpPr txBox="1"/>
          <p:nvPr/>
        </p:nvSpPr>
        <p:spPr>
          <a:xfrm>
            <a:off x="3949848" y="3290014"/>
            <a:ext cx="2663548" cy="461665"/>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lvl1pPr>
              <a:defRPr sz="2400"/>
            </a:lvl1pPr>
          </a:lstStyle>
          <a:p>
            <a:r>
              <a:rPr lang="en-US" dirty="0"/>
              <a:t>Line-by-line details</a:t>
            </a:r>
            <a:endParaRPr dirty="0"/>
          </a:p>
        </p:txBody>
      </p:sp>
      <p:pic>
        <p:nvPicPr>
          <p:cNvPr id="8" name="CodeCoverageDetail.png" descr="CodeCoverageDetail.png">
            <a:extLst>
              <a:ext uri="{FF2B5EF4-FFF2-40B4-BE49-F238E27FC236}">
                <a16:creationId xmlns:a16="http://schemas.microsoft.com/office/drawing/2014/main" id="{CCFDEE5F-BA06-5E48-BA65-99628F8E4542}"/>
              </a:ext>
            </a:extLst>
          </p:cNvPr>
          <p:cNvPicPr>
            <a:picLocks noChangeAspect="1"/>
          </p:cNvPicPr>
          <p:nvPr/>
        </p:nvPicPr>
        <p:blipFill>
          <a:blip r:embed="rId5"/>
          <a:stretch>
            <a:fillRect/>
          </a:stretch>
        </p:blipFill>
        <p:spPr>
          <a:xfrm>
            <a:off x="3058469" y="3733459"/>
            <a:ext cx="4208022" cy="1433003"/>
          </a:xfrm>
          <a:prstGeom prst="rect">
            <a:avLst/>
          </a:prstGeom>
          <a:ln w="12700">
            <a:miter lim="400000"/>
          </a:ln>
        </p:spPr>
      </p:pic>
    </p:spTree>
    <p:extLst>
      <p:ext uri="{BB962C8B-B14F-4D97-AF65-F5344CB8AC3E}">
        <p14:creationId xmlns:p14="http://schemas.microsoft.com/office/powerpoint/2010/main" val="16915109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2C24D-D970-4D40-8F14-D70C10A96304}"/>
              </a:ext>
            </a:extLst>
          </p:cNvPr>
          <p:cNvSpPr>
            <a:spLocks noGrp="1"/>
          </p:cNvSpPr>
          <p:nvPr>
            <p:ph type="title"/>
          </p:nvPr>
        </p:nvSpPr>
        <p:spPr>
          <a:xfrm>
            <a:off x="363096" y="112911"/>
            <a:ext cx="11372473" cy="914400"/>
          </a:xfrm>
        </p:spPr>
        <p:txBody>
          <a:bodyPr/>
          <a:lstStyle/>
          <a:p>
            <a:r>
              <a:rPr lang="en-US" dirty="0"/>
              <a:t>License, Citation and Acknowledgements</a:t>
            </a:r>
          </a:p>
        </p:txBody>
      </p:sp>
      <p:sp>
        <p:nvSpPr>
          <p:cNvPr id="3" name="Content Placeholder 2">
            <a:extLst>
              <a:ext uri="{FF2B5EF4-FFF2-40B4-BE49-F238E27FC236}">
                <a16:creationId xmlns:a16="http://schemas.microsoft.com/office/drawing/2014/main" id="{0385A3AB-B258-4D59-B407-F7D57545A163}"/>
              </a:ext>
            </a:extLst>
          </p:cNvPr>
          <p:cNvSpPr>
            <a:spLocks noGrp="1"/>
          </p:cNvSpPr>
          <p:nvPr>
            <p:ph idx="1"/>
          </p:nvPr>
        </p:nvSpPr>
        <p:spPr>
          <a:xfrm>
            <a:off x="409507" y="570111"/>
            <a:ext cx="11369809" cy="4047778"/>
          </a:xfrm>
        </p:spPr>
        <p:txBody>
          <a:bodyPr/>
          <a:lstStyle/>
          <a:p>
            <a:pPr marL="0" indent="0">
              <a:buNone/>
            </a:pPr>
            <a:r>
              <a:rPr lang="en-US" sz="2000" b="1" dirty="0"/>
              <a:t>License and Citation</a:t>
            </a:r>
          </a:p>
          <a:p>
            <a:pPr>
              <a:spcBef>
                <a:spcPts val="400"/>
              </a:spcBef>
            </a:pPr>
            <a:r>
              <a:rPr lang="en-US" sz="1600" dirty="0"/>
              <a:t>This work is licensed under a </a:t>
            </a:r>
            <a:r>
              <a:rPr lang="en-US" sz="1600" dirty="0">
                <a:hlinkClick r:id="rId2"/>
              </a:rPr>
              <a:t>Creative</a:t>
            </a:r>
            <a:r>
              <a:rPr lang="en-US" sz="1600" dirty="0">
                <a:hlinkClick r:id="rId3"/>
              </a:rPr>
              <a:t> Commons Attribution 4.0 International License</a:t>
            </a:r>
            <a:r>
              <a:rPr lang="en-US" sz="1600" dirty="0"/>
              <a:t> (CC BY 4.0).</a:t>
            </a:r>
          </a:p>
          <a:p>
            <a:pPr>
              <a:spcBef>
                <a:spcPts val="400"/>
              </a:spcBef>
            </a:pPr>
            <a:r>
              <a:rPr lang="en-US" sz="1600" b="1" dirty="0"/>
              <a:t>The requested citation the overall tutorial is: Gregory R. Watson and David M. </a:t>
            </a:r>
            <a:r>
              <a:rPr lang="en-US" sz="1600" b="1"/>
              <a:t>Rogers, </a:t>
            </a:r>
            <a:r>
              <a:rPr lang="en-US" sz="1600" b="1" dirty="0"/>
              <a:t>Developing a Testing and Continuous Integration Strategy for your Team tutorial, in Exascale Computing Project Annual Meeting, online, 2022. DOI: </a:t>
            </a:r>
            <a:r>
              <a:rPr lang="en-US" sz="1600" b="1" dirty="0">
                <a:hlinkClick r:id="rId4"/>
              </a:rPr>
              <a:t>10.6084/m9.figshare.19608927</a:t>
            </a:r>
            <a:endParaRPr lang="en-US" sz="1600" b="1" dirty="0"/>
          </a:p>
          <a:p>
            <a:pPr>
              <a:spcBef>
                <a:spcPts val="400"/>
              </a:spcBef>
            </a:pPr>
            <a:r>
              <a:rPr lang="en-US" sz="1600" dirty="0"/>
              <a:t>Individual modules may be cited as </a:t>
            </a:r>
            <a:r>
              <a:rPr lang="en-US" sz="1600" i="1" dirty="0"/>
              <a:t>Speaker, Module Title</a:t>
            </a:r>
            <a:r>
              <a:rPr lang="en-US" sz="1600" dirty="0"/>
              <a:t>, in Better Scientific Software tutorial…</a:t>
            </a:r>
          </a:p>
          <a:p>
            <a:pPr marL="0" indent="0">
              <a:spcBef>
                <a:spcPts val="800"/>
              </a:spcBef>
              <a:buNone/>
            </a:pPr>
            <a:r>
              <a:rPr lang="en-US" sz="2000" b="1" dirty="0"/>
              <a:t>Acknowledgements</a:t>
            </a:r>
          </a:p>
          <a:p>
            <a:pPr>
              <a:spcBef>
                <a:spcPts val="400"/>
              </a:spcBef>
            </a:pPr>
            <a:r>
              <a:rPr lang="en-US" sz="1400" dirty="0"/>
              <a:t>This work was supported by the U.S. Department of Energy Office of Science, Office of Advanced Scientific Computing Research (ASCR), and by the </a:t>
            </a:r>
            <a:r>
              <a:rPr lang="en-US" sz="1400" dirty="0" err="1"/>
              <a:t>Exascale</a:t>
            </a:r>
            <a:r>
              <a:rPr lang="en-US" sz="1400" dirty="0"/>
              <a:t> Computing Project (17-SC-20-SC), a collaborative effort of the U.S. Department of Energy Office of Science and the National Nuclear Security Administration</a:t>
            </a:r>
            <a:r>
              <a:rPr lang="en-US" sz="1400" i="1" dirty="0"/>
              <a:t>.</a:t>
            </a:r>
            <a:endParaRPr lang="en-US" sz="1400" dirty="0"/>
          </a:p>
          <a:p>
            <a:pPr>
              <a:spcBef>
                <a:spcPts val="400"/>
              </a:spcBef>
            </a:pPr>
            <a:r>
              <a:rPr lang="en-US" sz="1400" dirty="0"/>
              <a:t>This work was performed in part at the Argonne National Laboratory, which is managed by </a:t>
            </a:r>
            <a:r>
              <a:rPr lang="en-US" sz="1400" dirty="0" err="1"/>
              <a:t>UChicago</a:t>
            </a:r>
            <a:r>
              <a:rPr lang="en-US" sz="1400" dirty="0"/>
              <a:t> Argonne, LLC for the U.S. Department of Energy under Contract No. DE-AC02-06CH11357.</a:t>
            </a:r>
          </a:p>
          <a:p>
            <a:pPr>
              <a:spcBef>
                <a:spcPts val="400"/>
              </a:spcBef>
            </a:pPr>
            <a:r>
              <a:rPr lang="en-US" sz="1400" dirty="0"/>
              <a:t>This work was performed in part at the Oak Ridge National Laboratory, which is managed by UT-Battelle, LLC for the U.S. Department of Energy under Contract No. DE-AC05-00OR22725.</a:t>
            </a:r>
          </a:p>
          <a:p>
            <a:pPr>
              <a:spcBef>
                <a:spcPts val="400"/>
              </a:spcBef>
            </a:pPr>
            <a:r>
              <a:rPr lang="en-US" sz="1400" dirty="0"/>
              <a:t>This work was performed in part at the Lawrence Livermore National Laboratory, which is managed by Lawrence Livermore National Security, LLC for the U.S. Department of Energy under Contract No. DE-AC52-07NA27344.</a:t>
            </a:r>
          </a:p>
          <a:p>
            <a:pPr>
              <a:spcBef>
                <a:spcPts val="400"/>
              </a:spcBef>
            </a:pPr>
            <a:r>
              <a:rPr lang="en-US" sz="1400" dirty="0"/>
              <a:t>This work was performed in part at the Los Alamos National Laboratory, which is managed by Triad National Security, LLC for the U.S. Department of Energy under Contract No.89233218CNA000001</a:t>
            </a:r>
          </a:p>
          <a:p>
            <a:pPr>
              <a:spcBef>
                <a:spcPts val="400"/>
              </a:spcBef>
            </a:pPr>
            <a:r>
              <a:rPr lang="en-US" sz="1400" dirty="0"/>
              <a:t>This work was performed in part at Sandia National Laboratories. Sandia National Laboratories is a multi-mission laboratory managed and operated by National Technology and Engineering Solutions of Sandia, LLC., a wholly owned subsidiary of Honeywell International, Inc., for the U.S. Department of Energy’s National Nuclear Security Administration under contract DE-NA0003525.</a:t>
            </a:r>
          </a:p>
        </p:txBody>
      </p:sp>
      <p:pic>
        <p:nvPicPr>
          <p:cNvPr id="4" name="Picture 2" descr="https://licensebuttons.net/l/by/4.0/88x31.png">
            <a:extLst>
              <a:ext uri="{FF2B5EF4-FFF2-40B4-BE49-F238E27FC236}">
                <a16:creationId xmlns:a16="http://schemas.microsoft.com/office/drawing/2014/main" id="{61840015-22A0-4634-A2DE-AA05F998FD3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30336" y="879673"/>
            <a:ext cx="838200" cy="295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40010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149A06-7F99-7F46-8586-CE4B9FD01F2A}"/>
              </a:ext>
            </a:extLst>
          </p:cNvPr>
          <p:cNvSpPr>
            <a:spLocks noGrp="1"/>
          </p:cNvSpPr>
          <p:nvPr>
            <p:ph type="title"/>
          </p:nvPr>
        </p:nvSpPr>
        <p:spPr/>
        <p:txBody>
          <a:bodyPr/>
          <a:lstStyle/>
          <a:p>
            <a:r>
              <a:rPr lang="en-US" dirty="0"/>
              <a:t>Test Driven Development Example</a:t>
            </a:r>
          </a:p>
        </p:txBody>
      </p:sp>
      <p:sp>
        <p:nvSpPr>
          <p:cNvPr id="9" name="Rectangle 8">
            <a:extLst>
              <a:ext uri="{FF2B5EF4-FFF2-40B4-BE49-F238E27FC236}">
                <a16:creationId xmlns:a16="http://schemas.microsoft.com/office/drawing/2014/main" id="{1006434A-0222-5643-8057-D12E2DDA8E3D}"/>
              </a:ext>
            </a:extLst>
          </p:cNvPr>
          <p:cNvSpPr/>
          <p:nvPr/>
        </p:nvSpPr>
        <p:spPr>
          <a:xfrm>
            <a:off x="571671" y="1423700"/>
            <a:ext cx="11617154" cy="2800767"/>
          </a:xfrm>
          <a:prstGeom prst="rect">
            <a:avLst/>
          </a:prstGeom>
          <a:solidFill>
            <a:schemeClr val="tx1">
              <a:lumMod val="75000"/>
              <a:lumOff val="25000"/>
            </a:schemeClr>
          </a:solidFill>
        </p:spPr>
        <p:txBody>
          <a:bodyPr wrap="square">
            <a:spAutoFit/>
          </a:bodyPr>
          <a:lstStyle/>
          <a:p>
            <a:r>
              <a:rPr lang="en-US" sz="22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a:t>
            </a:r>
            <a:r>
              <a:rPr lang="en-US" sz="2200" dirty="0" err="1">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wc</a:t>
            </a:r>
            <a:r>
              <a:rPr lang="en-US" sz="22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*.C</a:t>
            </a:r>
          </a:p>
          <a:p>
            <a:r>
              <a:rPr lang="en-US" sz="22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125     494    4161 </a:t>
            </a:r>
            <a:r>
              <a:rPr lang="en-US" sz="2200" dirty="0" err="1">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args.C</a:t>
            </a:r>
            <a:r>
              <a:rPr lang="en-US" sz="22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a:t>
            </a:r>
            <a:r>
              <a:rPr lang="en-US" sz="2200" dirty="0">
                <a:solidFill>
                  <a:srgbClr val="D883FF"/>
                </a:solidFill>
                <a:latin typeface="Menlo" panose="020B0609030804020204" pitchFamily="49" charset="0"/>
                <a:ea typeface="Menlo" panose="020B0609030804020204" pitchFamily="49" charset="0"/>
                <a:cs typeface="Menlo" panose="020B0609030804020204" pitchFamily="49" charset="0"/>
              </a:rPr>
              <a:t># parse arguments</a:t>
            </a:r>
          </a:p>
          <a:p>
            <a:r>
              <a:rPr lang="en-US" sz="22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220     718    5667 </a:t>
            </a:r>
            <a:r>
              <a:rPr lang="en-US" sz="2200" dirty="0" err="1">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heat.C</a:t>
            </a:r>
            <a:r>
              <a:rPr lang="en-US" sz="22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a:t>
            </a:r>
            <a:r>
              <a:rPr lang="en-US" sz="2200" dirty="0">
                <a:solidFill>
                  <a:srgbClr val="D883FF"/>
                </a:solidFill>
                <a:latin typeface="Menlo" panose="020B0609030804020204" pitchFamily="49" charset="0"/>
                <a:ea typeface="Menlo" panose="020B0609030804020204" pitchFamily="49" charset="0"/>
                <a:cs typeface="Menlo" panose="020B0609030804020204" pitchFamily="49" charset="0"/>
              </a:rPr>
              <a:t># main() – stores all vars</a:t>
            </a:r>
          </a:p>
          <a:p>
            <a:r>
              <a:rPr lang="en-US" sz="22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151     498    3888 </a:t>
            </a:r>
            <a:r>
              <a:rPr lang="en-US" sz="2200" dirty="0" err="1">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utils.C</a:t>
            </a:r>
            <a:r>
              <a:rPr lang="en-US" sz="22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a:t>
            </a:r>
            <a:r>
              <a:rPr lang="en-US" sz="2200" dirty="0">
                <a:solidFill>
                  <a:srgbClr val="D883FF"/>
                </a:solidFill>
                <a:latin typeface="Menlo" panose="020B0609030804020204" pitchFamily="49" charset="0"/>
                <a:ea typeface="Menlo" panose="020B0609030804020204" pitchFamily="49" charset="0"/>
                <a:cs typeface="Menlo" panose="020B0609030804020204" pitchFamily="49" charset="0"/>
              </a:rPr>
              <a:t># l2_norm, write, copy, </a:t>
            </a:r>
            <a:r>
              <a:rPr lang="en-US" sz="2200" dirty="0" err="1">
                <a:solidFill>
                  <a:srgbClr val="D883FF"/>
                </a:solidFill>
                <a:latin typeface="Menlo" panose="020B0609030804020204" pitchFamily="49" charset="0"/>
                <a:ea typeface="Menlo" panose="020B0609030804020204" pitchFamily="49" charset="0"/>
                <a:cs typeface="Menlo" panose="020B0609030804020204" pitchFamily="49" charset="0"/>
              </a:rPr>
              <a:t>init</a:t>
            </a:r>
            <a:endParaRPr lang="en-US" sz="2200" dirty="0">
              <a:solidFill>
                <a:srgbClr val="D883FF"/>
              </a:solidFill>
              <a:latin typeface="Menlo" panose="020B0609030804020204" pitchFamily="49" charset="0"/>
              <a:ea typeface="Menlo" panose="020B0609030804020204" pitchFamily="49" charset="0"/>
              <a:cs typeface="Menlo" panose="020B0609030804020204" pitchFamily="49" charset="0"/>
            </a:endParaRPr>
          </a:p>
          <a:p>
            <a:r>
              <a:rPr lang="en-US" sz="22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26     119     820 </a:t>
            </a:r>
            <a:r>
              <a:rPr lang="en-US" sz="2200" dirty="0" err="1">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ftcs.C</a:t>
            </a:r>
            <a:r>
              <a:rPr lang="en-US" sz="22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a:t>
            </a:r>
            <a:r>
              <a:rPr lang="en-US" sz="2200" dirty="0">
                <a:solidFill>
                  <a:srgbClr val="D883FF"/>
                </a:solidFill>
                <a:latin typeface="Menlo" panose="020B0609030804020204" pitchFamily="49" charset="0"/>
                <a:ea typeface="Menlo" panose="020B0609030804020204" pitchFamily="49" charset="0"/>
                <a:cs typeface="Menlo" panose="020B0609030804020204" pitchFamily="49" charset="0"/>
              </a:rPr>
              <a:t># standard, centered stencil</a:t>
            </a:r>
          </a:p>
          <a:p>
            <a:r>
              <a:rPr lang="en-US" sz="22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27     123     833 upwind15.C </a:t>
            </a:r>
            <a:r>
              <a:rPr lang="en-US" sz="2200" dirty="0">
                <a:solidFill>
                  <a:srgbClr val="D883FF"/>
                </a:solidFill>
                <a:latin typeface="Menlo" panose="020B0609030804020204" pitchFamily="49" charset="0"/>
                <a:ea typeface="Menlo" panose="020B0609030804020204" pitchFamily="49" charset="0"/>
                <a:cs typeface="Menlo" panose="020B0609030804020204" pitchFamily="49" charset="0"/>
              </a:rPr>
              <a:t># alternate integration schemes</a:t>
            </a:r>
          </a:p>
          <a:p>
            <a:r>
              <a:rPr lang="en-US" sz="22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94     344    2134 </a:t>
            </a:r>
            <a:r>
              <a:rPr lang="en-US" sz="2200" dirty="0" err="1">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crankn.C</a:t>
            </a:r>
            <a:endParaRPr lang="en-US" sz="22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endParaRPr>
          </a:p>
          <a:p>
            <a:r>
              <a:rPr lang="en-US" sz="22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43     190    1299 </a:t>
            </a:r>
            <a:r>
              <a:rPr lang="en-US" sz="2200" dirty="0" err="1">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exact.C</a:t>
            </a:r>
            <a:r>
              <a:rPr lang="en-US" sz="22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a:t>
            </a:r>
            <a:r>
              <a:rPr lang="en-US" sz="2200" dirty="0">
                <a:solidFill>
                  <a:srgbClr val="D883FF"/>
                </a:solidFill>
                <a:latin typeface="Menlo" panose="020B0609030804020204" pitchFamily="49" charset="0"/>
                <a:ea typeface="Menlo" panose="020B0609030804020204" pitchFamily="49" charset="0"/>
                <a:cs typeface="Menlo" panose="020B0609030804020204" pitchFamily="49" charset="0"/>
              </a:rPr>
              <a:t># comparison solution</a:t>
            </a:r>
          </a:p>
        </p:txBody>
      </p:sp>
      <p:sp>
        <p:nvSpPr>
          <p:cNvPr id="6" name="Rectangle 5">
            <a:extLst>
              <a:ext uri="{FF2B5EF4-FFF2-40B4-BE49-F238E27FC236}">
                <a16:creationId xmlns:a16="http://schemas.microsoft.com/office/drawing/2014/main" id="{4BC9C00E-A414-804B-A6FC-5BEF2D305E52}"/>
              </a:ext>
            </a:extLst>
          </p:cNvPr>
          <p:cNvSpPr/>
          <p:nvPr/>
        </p:nvSpPr>
        <p:spPr>
          <a:xfrm>
            <a:off x="450592" y="917076"/>
            <a:ext cx="11369809" cy="400110"/>
          </a:xfrm>
          <a:prstGeom prst="rect">
            <a:avLst/>
          </a:prstGeom>
        </p:spPr>
        <p:txBody>
          <a:bodyPr wrap="square">
            <a:spAutoFit/>
          </a:bodyPr>
          <a:lstStyle/>
          <a:p>
            <a:r>
              <a:rPr lang="en-US" sz="2000">
                <a:solidFill>
                  <a:schemeClr val="tx2"/>
                </a:solidFill>
                <a:latin typeface="Menlo" panose="020B0609030804020204" pitchFamily="49" charset="0"/>
                <a:hlinkClick r:id="rId3"/>
              </a:rPr>
              <a:t>https://github.com/bssw-tutorial/hello-numerical-world/tree/main/tdd-example</a:t>
            </a:r>
            <a:endParaRPr lang="en-US" sz="2000" dirty="0">
              <a:solidFill>
                <a:schemeClr val="tx2"/>
              </a:solidFill>
              <a:latin typeface="Menlo" panose="020B0609030804020204" pitchFamily="49" charset="0"/>
            </a:endParaRPr>
          </a:p>
        </p:txBody>
      </p:sp>
      <p:sp>
        <p:nvSpPr>
          <p:cNvPr id="25" name="Content Placeholder 2">
            <a:extLst>
              <a:ext uri="{FF2B5EF4-FFF2-40B4-BE49-F238E27FC236}">
                <a16:creationId xmlns:a16="http://schemas.microsoft.com/office/drawing/2014/main" id="{6082030F-24F1-C444-B0D9-1035D47BE753}"/>
              </a:ext>
            </a:extLst>
          </p:cNvPr>
          <p:cNvSpPr>
            <a:spLocks noGrp="1"/>
          </p:cNvSpPr>
          <p:nvPr>
            <p:ph idx="1"/>
          </p:nvPr>
        </p:nvSpPr>
        <p:spPr>
          <a:xfrm>
            <a:off x="229573" y="4300204"/>
            <a:ext cx="11369809" cy="1890135"/>
          </a:xfrm>
        </p:spPr>
        <p:txBody>
          <a:bodyPr/>
          <a:lstStyle/>
          <a:p>
            <a:pPr>
              <a:spcBef>
                <a:spcPts val="800"/>
              </a:spcBef>
            </a:pPr>
            <a:r>
              <a:rPr lang="en-US" sz="2800" dirty="0"/>
              <a:t>Lots of setup code – prepares problem for kernel calls</a:t>
            </a:r>
          </a:p>
          <a:p>
            <a:pPr>
              <a:spcBef>
                <a:spcPts val="800"/>
              </a:spcBef>
            </a:pPr>
            <a:r>
              <a:rPr lang="en-US" sz="2800" dirty="0"/>
              <a:t>Isolated, swappable kernel calls</a:t>
            </a:r>
          </a:p>
          <a:p>
            <a:pPr lvl="1">
              <a:spcBef>
                <a:spcPts val="200"/>
              </a:spcBef>
            </a:pPr>
            <a:r>
              <a:rPr lang="en-US" sz="2400" dirty="0"/>
              <a:t>Imagine adding kernels to larger, multi-physics application.</a:t>
            </a:r>
          </a:p>
          <a:p>
            <a:pPr>
              <a:spcBef>
                <a:spcPts val="800"/>
              </a:spcBef>
            </a:pPr>
            <a:r>
              <a:rPr lang="en-US" sz="2800" dirty="0"/>
              <a:t>How do we add new kernels using test driven development?</a:t>
            </a:r>
            <a:endParaRPr lang="en-US" dirty="0"/>
          </a:p>
        </p:txBody>
      </p:sp>
      <p:sp>
        <p:nvSpPr>
          <p:cNvPr id="24" name="TextBox 23">
            <a:extLst>
              <a:ext uri="{FF2B5EF4-FFF2-40B4-BE49-F238E27FC236}">
                <a16:creationId xmlns:a16="http://schemas.microsoft.com/office/drawing/2014/main" id="{EC0265FD-282E-0244-B93C-8FFF53B47665}"/>
              </a:ext>
            </a:extLst>
          </p:cNvPr>
          <p:cNvSpPr txBox="1"/>
          <p:nvPr/>
        </p:nvSpPr>
        <p:spPr>
          <a:xfrm>
            <a:off x="1167320" y="2817294"/>
            <a:ext cx="330740" cy="1223412"/>
          </a:xfrm>
          <a:prstGeom prst="rect">
            <a:avLst/>
          </a:prstGeom>
          <a:noFill/>
        </p:spPr>
        <p:txBody>
          <a:bodyPr wrap="square" lIns="118872" tIns="91440" rIns="118872" bIns="91440" rtlCol="0" anchor="ctr" anchorCtr="0">
            <a:spAutoFit/>
          </a:bodyPr>
          <a:lstStyle/>
          <a:p>
            <a:pPr algn="l">
              <a:lnSpc>
                <a:spcPct val="90000"/>
              </a:lnSpc>
            </a:pPr>
            <a:r>
              <a:rPr lang="en-US" sz="7500" dirty="0">
                <a:solidFill>
                  <a:srgbClr val="D883FF"/>
                </a:solidFill>
              </a:rPr>
              <a:t>{</a:t>
            </a:r>
          </a:p>
        </p:txBody>
      </p:sp>
    </p:spTree>
    <p:extLst>
      <p:ext uri="{BB962C8B-B14F-4D97-AF65-F5344CB8AC3E}">
        <p14:creationId xmlns:p14="http://schemas.microsoft.com/office/powerpoint/2010/main" val="8440680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149A06-7F99-7F46-8586-CE4B9FD01F2A}"/>
              </a:ext>
            </a:extLst>
          </p:cNvPr>
          <p:cNvSpPr>
            <a:spLocks noGrp="1"/>
          </p:cNvSpPr>
          <p:nvPr>
            <p:ph type="title"/>
          </p:nvPr>
        </p:nvSpPr>
        <p:spPr/>
        <p:txBody>
          <a:bodyPr/>
          <a:lstStyle/>
          <a:p>
            <a:r>
              <a:rPr lang="en-US" dirty="0"/>
              <a:t>Build and run the code</a:t>
            </a:r>
          </a:p>
        </p:txBody>
      </p:sp>
      <p:sp>
        <p:nvSpPr>
          <p:cNvPr id="9" name="Rectangle 8">
            <a:extLst>
              <a:ext uri="{FF2B5EF4-FFF2-40B4-BE49-F238E27FC236}">
                <a16:creationId xmlns:a16="http://schemas.microsoft.com/office/drawing/2014/main" id="{1006434A-0222-5643-8057-D12E2DDA8E3D}"/>
              </a:ext>
            </a:extLst>
          </p:cNvPr>
          <p:cNvSpPr/>
          <p:nvPr/>
        </p:nvSpPr>
        <p:spPr>
          <a:xfrm>
            <a:off x="595315" y="911889"/>
            <a:ext cx="8059652" cy="5016758"/>
          </a:xfrm>
          <a:prstGeom prst="rect">
            <a:avLst/>
          </a:prstGeom>
          <a:solidFill>
            <a:schemeClr val="tx1">
              <a:lumMod val="75000"/>
              <a:lumOff val="25000"/>
            </a:schemeClr>
          </a:solidFill>
        </p:spPr>
        <p:txBody>
          <a:bodyPr wrap="square">
            <a:spAutoFit/>
          </a:bodyPr>
          <a:lstStyle/>
          <a:p>
            <a:r>
              <a:rPr lang="en-US" sz="2000" dirty="0">
                <a:solidFill>
                  <a:schemeClr val="bg1">
                    <a:lumMod val="95000"/>
                  </a:schemeClr>
                </a:solidFill>
              </a:rPr>
              <a:t>$ cd </a:t>
            </a:r>
            <a:r>
              <a:rPr lang="en-US" sz="2000" dirty="0" err="1">
                <a:solidFill>
                  <a:schemeClr val="bg1">
                    <a:lumMod val="95000"/>
                  </a:schemeClr>
                </a:solidFill>
              </a:rPr>
              <a:t>tdd</a:t>
            </a:r>
            <a:r>
              <a:rPr lang="en-US" sz="2000" dirty="0">
                <a:solidFill>
                  <a:schemeClr val="bg1">
                    <a:lumMod val="95000"/>
                  </a:schemeClr>
                </a:solidFill>
              </a:rPr>
              <a:t>-example</a:t>
            </a:r>
          </a:p>
          <a:p>
            <a:r>
              <a:rPr lang="en-US" sz="2000" dirty="0">
                <a:solidFill>
                  <a:schemeClr val="bg1">
                    <a:lumMod val="95000"/>
                  </a:schemeClr>
                </a:solidFill>
              </a:rPr>
              <a:t>$ </a:t>
            </a:r>
            <a:r>
              <a:rPr lang="en-US" sz="2000" dirty="0" err="1">
                <a:solidFill>
                  <a:schemeClr val="bg1">
                    <a:lumMod val="95000"/>
                  </a:schemeClr>
                </a:solidFill>
              </a:rPr>
              <a:t>cmake</a:t>
            </a:r>
            <a:r>
              <a:rPr lang="en-US" sz="2000" dirty="0">
                <a:solidFill>
                  <a:schemeClr val="bg1">
                    <a:lumMod val="95000"/>
                  </a:schemeClr>
                </a:solidFill>
              </a:rPr>
              <a:t> .</a:t>
            </a:r>
          </a:p>
          <a:p>
            <a:r>
              <a:rPr lang="en-US" sz="2000" dirty="0">
                <a:solidFill>
                  <a:schemeClr val="bg1">
                    <a:lumMod val="95000"/>
                  </a:schemeClr>
                </a:solidFill>
              </a:rPr>
              <a:t>$ make</a:t>
            </a:r>
          </a:p>
          <a:p>
            <a:r>
              <a:rPr lang="en-US" sz="2000" dirty="0">
                <a:solidFill>
                  <a:schemeClr val="bg1">
                    <a:lumMod val="95000"/>
                  </a:schemeClr>
                </a:solidFill>
              </a:rPr>
              <a:t>$ ./heat </a:t>
            </a:r>
            <a:r>
              <a:rPr lang="en-US" sz="2000" dirty="0" err="1">
                <a:solidFill>
                  <a:schemeClr val="bg1">
                    <a:lumMod val="95000"/>
                  </a:schemeClr>
                </a:solidFill>
              </a:rPr>
              <a:t>alg</a:t>
            </a:r>
            <a:r>
              <a:rPr lang="en-US" sz="2000" dirty="0">
                <a:solidFill>
                  <a:schemeClr val="bg1">
                    <a:lumMod val="95000"/>
                  </a:schemeClr>
                </a:solidFill>
              </a:rPr>
              <a:t>=</a:t>
            </a:r>
            <a:r>
              <a:rPr lang="en-US" sz="2000" dirty="0" err="1">
                <a:solidFill>
                  <a:schemeClr val="bg1">
                    <a:lumMod val="95000"/>
                  </a:schemeClr>
                </a:solidFill>
              </a:rPr>
              <a:t>ftcs</a:t>
            </a:r>
            <a:r>
              <a:rPr lang="en-US" sz="2000" dirty="0">
                <a:solidFill>
                  <a:schemeClr val="bg1">
                    <a:lumMod val="95000"/>
                  </a:schemeClr>
                </a:solidFill>
              </a:rPr>
              <a:t> </a:t>
            </a:r>
            <a:r>
              <a:rPr lang="en-US" sz="2000" dirty="0" err="1">
                <a:solidFill>
                  <a:schemeClr val="bg1">
                    <a:lumMod val="95000"/>
                  </a:schemeClr>
                </a:solidFill>
              </a:rPr>
              <a:t>outi</a:t>
            </a:r>
            <a:r>
              <a:rPr lang="en-US" sz="2000" dirty="0">
                <a:solidFill>
                  <a:schemeClr val="bg1">
                    <a:lumMod val="95000"/>
                  </a:schemeClr>
                </a:solidFill>
              </a:rPr>
              <a:t>=0 </a:t>
            </a:r>
            <a:r>
              <a:rPr lang="en-US" sz="2000" dirty="0" err="1">
                <a:solidFill>
                  <a:schemeClr val="bg1">
                    <a:lumMod val="95000"/>
                  </a:schemeClr>
                </a:solidFill>
              </a:rPr>
              <a:t>maxt</a:t>
            </a:r>
            <a:r>
              <a:rPr lang="en-US" sz="2000" dirty="0">
                <a:solidFill>
                  <a:schemeClr val="bg1">
                    <a:lumMod val="95000"/>
                  </a:schemeClr>
                </a:solidFill>
              </a:rPr>
              <a:t>=-5e-8 </a:t>
            </a:r>
            <a:r>
              <a:rPr lang="en-US" sz="2000" dirty="0" err="1">
                <a:solidFill>
                  <a:schemeClr val="bg1">
                    <a:lumMod val="95000"/>
                  </a:schemeClr>
                </a:solidFill>
              </a:rPr>
              <a:t>ic</a:t>
            </a:r>
            <a:r>
              <a:rPr lang="en-US" sz="2000" dirty="0">
                <a:solidFill>
                  <a:schemeClr val="bg1">
                    <a:lumMod val="95000"/>
                  </a:schemeClr>
                </a:solidFill>
              </a:rPr>
              <a:t>="rand(0,0.2,2)"</a:t>
            </a:r>
          </a:p>
          <a:p>
            <a:pPr lvl="1"/>
            <a:r>
              <a:rPr lang="en-US" sz="2000" dirty="0">
                <a:solidFill>
                  <a:schemeClr val="bg1">
                    <a:lumMod val="95000"/>
                  </a:schemeClr>
                </a:solidFill>
              </a:rPr>
              <a:t> </a:t>
            </a:r>
            <a:r>
              <a:rPr lang="en-US" sz="2000" dirty="0" err="1">
                <a:solidFill>
                  <a:schemeClr val="bg1">
                    <a:lumMod val="95000"/>
                  </a:schemeClr>
                </a:solidFill>
              </a:rPr>
              <a:t>runame</a:t>
            </a:r>
            <a:r>
              <a:rPr lang="en-US" sz="2000" dirty="0">
                <a:solidFill>
                  <a:schemeClr val="bg1">
                    <a:lumMod val="95000"/>
                  </a:schemeClr>
                </a:solidFill>
              </a:rPr>
              <a:t>="</a:t>
            </a:r>
            <a:r>
              <a:rPr lang="en-US" sz="2000" dirty="0" err="1">
                <a:solidFill>
                  <a:schemeClr val="bg1">
                    <a:lumMod val="95000"/>
                  </a:schemeClr>
                </a:solidFill>
              </a:rPr>
              <a:t>heat_results</a:t>
            </a:r>
            <a:r>
              <a:rPr lang="en-US" sz="2000" dirty="0">
                <a:solidFill>
                  <a:schemeClr val="bg1">
                    <a:lumMod val="95000"/>
                  </a:schemeClr>
                </a:solidFill>
              </a:rPr>
              <a:t>"</a:t>
            </a:r>
          </a:p>
          <a:p>
            <a:pPr lvl="1"/>
            <a:r>
              <a:rPr lang="en-US" sz="2000" dirty="0">
                <a:solidFill>
                  <a:schemeClr val="bg1">
                    <a:lumMod val="95000"/>
                  </a:schemeClr>
                </a:solidFill>
              </a:rPr>
              <a:t> alpha=0.2</a:t>
            </a:r>
          </a:p>
          <a:p>
            <a:pPr lvl="1"/>
            <a:r>
              <a:rPr lang="en-US" sz="2000" dirty="0">
                <a:solidFill>
                  <a:schemeClr val="bg1">
                    <a:lumMod val="95000"/>
                  </a:schemeClr>
                </a:solidFill>
              </a:rPr>
              <a:t> </a:t>
            </a:r>
            <a:r>
              <a:rPr lang="en-US" sz="2000" dirty="0" err="1">
                <a:solidFill>
                  <a:schemeClr val="bg1">
                    <a:lumMod val="95000"/>
                  </a:schemeClr>
                </a:solidFill>
              </a:rPr>
              <a:t>lenx</a:t>
            </a:r>
            <a:r>
              <a:rPr lang="en-US" sz="2000" dirty="0">
                <a:solidFill>
                  <a:schemeClr val="bg1">
                    <a:lumMod val="95000"/>
                  </a:schemeClr>
                </a:solidFill>
              </a:rPr>
              <a:t>=1</a:t>
            </a:r>
          </a:p>
          <a:p>
            <a:pPr lvl="1"/>
            <a:r>
              <a:rPr lang="en-US" sz="2000" dirty="0">
                <a:solidFill>
                  <a:schemeClr val="bg1">
                    <a:lumMod val="95000"/>
                  </a:schemeClr>
                </a:solidFill>
              </a:rPr>
              <a:t> dx=0.1</a:t>
            </a:r>
          </a:p>
          <a:p>
            <a:pPr lvl="1"/>
            <a:r>
              <a:rPr lang="en-US" sz="2000" dirty="0">
                <a:solidFill>
                  <a:schemeClr val="bg1">
                    <a:lumMod val="95000"/>
                  </a:schemeClr>
                </a:solidFill>
              </a:rPr>
              <a:t> dt=0.004</a:t>
            </a:r>
          </a:p>
          <a:p>
            <a:pPr lvl="1"/>
            <a:r>
              <a:rPr lang="en-US" sz="2000" dirty="0">
                <a:solidFill>
                  <a:schemeClr val="bg1">
                    <a:lumMod val="95000"/>
                  </a:schemeClr>
                </a:solidFill>
              </a:rPr>
              <a:t> </a:t>
            </a:r>
            <a:r>
              <a:rPr lang="en-US" sz="2000" dirty="0" err="1">
                <a:solidFill>
                  <a:schemeClr val="bg1">
                    <a:lumMod val="95000"/>
                  </a:schemeClr>
                </a:solidFill>
              </a:rPr>
              <a:t>maxt</a:t>
            </a:r>
            <a:r>
              <a:rPr lang="en-US" sz="2000" dirty="0">
                <a:solidFill>
                  <a:schemeClr val="bg1">
                    <a:lumMod val="95000"/>
                  </a:schemeClr>
                </a:solidFill>
              </a:rPr>
              <a:t>=-5e-08</a:t>
            </a:r>
          </a:p>
          <a:p>
            <a:pPr lvl="1"/>
            <a:r>
              <a:rPr lang="en-US" sz="2000" dirty="0">
                <a:solidFill>
                  <a:schemeClr val="bg1">
                    <a:lumMod val="95000"/>
                  </a:schemeClr>
                </a:solidFill>
              </a:rPr>
              <a:t> bc0=0</a:t>
            </a:r>
          </a:p>
          <a:p>
            <a:pPr lvl="1"/>
            <a:r>
              <a:rPr lang="en-US" sz="2000" dirty="0">
                <a:solidFill>
                  <a:schemeClr val="bg1">
                    <a:lumMod val="95000"/>
                  </a:schemeClr>
                </a:solidFill>
              </a:rPr>
              <a:t> bc1=1</a:t>
            </a:r>
          </a:p>
          <a:p>
            <a:pPr lvl="1"/>
            <a:r>
              <a:rPr lang="en-US" sz="2000" dirty="0">
                <a:solidFill>
                  <a:schemeClr val="bg1">
                    <a:lumMod val="95000"/>
                  </a:schemeClr>
                </a:solidFill>
              </a:rPr>
              <a:t> </a:t>
            </a:r>
            <a:r>
              <a:rPr lang="en-US" sz="2000" dirty="0" err="1">
                <a:solidFill>
                  <a:schemeClr val="bg1">
                    <a:lumMod val="95000"/>
                  </a:schemeClr>
                </a:solidFill>
              </a:rPr>
              <a:t>ic</a:t>
            </a:r>
            <a:r>
              <a:rPr lang="en-US" sz="2000" dirty="0">
                <a:solidFill>
                  <a:schemeClr val="bg1">
                    <a:lumMod val="95000"/>
                  </a:schemeClr>
                </a:solidFill>
              </a:rPr>
              <a:t>="rand(0,0.2,2)"</a:t>
            </a:r>
          </a:p>
          <a:p>
            <a:pPr lvl="1"/>
            <a:r>
              <a:rPr lang="en-US" sz="2000" dirty="0">
                <a:solidFill>
                  <a:schemeClr val="bg1">
                    <a:lumMod val="95000"/>
                  </a:schemeClr>
                </a:solidFill>
              </a:rPr>
              <a:t> </a:t>
            </a:r>
            <a:r>
              <a:rPr lang="en-US" sz="2000" dirty="0" err="1">
                <a:solidFill>
                  <a:schemeClr val="bg1">
                    <a:lumMod val="95000"/>
                  </a:schemeClr>
                </a:solidFill>
              </a:rPr>
              <a:t>alg</a:t>
            </a:r>
            <a:r>
              <a:rPr lang="en-US" sz="2000" dirty="0">
                <a:solidFill>
                  <a:schemeClr val="bg1">
                    <a:lumMod val="95000"/>
                  </a:schemeClr>
                </a:solidFill>
              </a:rPr>
              <a:t>="</a:t>
            </a:r>
            <a:r>
              <a:rPr lang="en-US" sz="2000" dirty="0" err="1">
                <a:solidFill>
                  <a:schemeClr val="bg1">
                    <a:lumMod val="95000"/>
                  </a:schemeClr>
                </a:solidFill>
              </a:rPr>
              <a:t>ftcs</a:t>
            </a:r>
            <a:r>
              <a:rPr lang="en-US" sz="2000" dirty="0">
                <a:solidFill>
                  <a:schemeClr val="bg1">
                    <a:lumMod val="95000"/>
                  </a:schemeClr>
                </a:solidFill>
              </a:rPr>
              <a:t>"</a:t>
            </a:r>
          </a:p>
          <a:p>
            <a:pPr lvl="1"/>
            <a:r>
              <a:rPr lang="en-US" sz="2000" dirty="0">
                <a:solidFill>
                  <a:schemeClr val="bg1">
                    <a:lumMod val="95000"/>
                  </a:schemeClr>
                </a:solidFill>
              </a:rPr>
              <a:t> …</a:t>
            </a:r>
          </a:p>
          <a:p>
            <a:r>
              <a:rPr lang="en-US" sz="2000" dirty="0">
                <a:solidFill>
                  <a:schemeClr val="bg1">
                    <a:lumMod val="95000"/>
                  </a:schemeClr>
                </a:solidFill>
              </a:rPr>
              <a:t>Stopped after 001490 iterations for threshold 2.46636e-15</a:t>
            </a:r>
          </a:p>
        </p:txBody>
      </p:sp>
    </p:spTree>
    <p:extLst>
      <p:ext uri="{BB962C8B-B14F-4D97-AF65-F5344CB8AC3E}">
        <p14:creationId xmlns:p14="http://schemas.microsoft.com/office/powerpoint/2010/main" val="4148984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149A06-7F99-7F46-8586-CE4B9FD01F2A}"/>
              </a:ext>
            </a:extLst>
          </p:cNvPr>
          <p:cNvSpPr>
            <a:spLocks noGrp="1"/>
          </p:cNvSpPr>
          <p:nvPr>
            <p:ph type="title"/>
          </p:nvPr>
        </p:nvSpPr>
        <p:spPr/>
        <p:txBody>
          <a:bodyPr/>
          <a:lstStyle/>
          <a:p>
            <a:r>
              <a:rPr lang="en-US" dirty="0"/>
              <a:t>Add a new kernel</a:t>
            </a:r>
          </a:p>
        </p:txBody>
      </p:sp>
      <p:sp>
        <p:nvSpPr>
          <p:cNvPr id="7" name="Rectangle 6">
            <a:extLst>
              <a:ext uri="{FF2B5EF4-FFF2-40B4-BE49-F238E27FC236}">
                <a16:creationId xmlns:a16="http://schemas.microsoft.com/office/drawing/2014/main" id="{6FC81DEA-AAE4-3E4B-B924-C9832330C360}"/>
              </a:ext>
            </a:extLst>
          </p:cNvPr>
          <p:cNvSpPr/>
          <p:nvPr/>
        </p:nvSpPr>
        <p:spPr>
          <a:xfrm>
            <a:off x="8848165" y="1653988"/>
            <a:ext cx="3213847" cy="2366683"/>
          </a:xfrm>
          <a:prstGeom prst="rect">
            <a:avLst/>
          </a:prstGeom>
          <a:noFill/>
          <a:ln>
            <a:solidFill>
              <a:schemeClr val="tx1"/>
            </a:solid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cxnSp>
        <p:nvCxnSpPr>
          <p:cNvPr id="10" name="Straight Connector 9">
            <a:extLst>
              <a:ext uri="{FF2B5EF4-FFF2-40B4-BE49-F238E27FC236}">
                <a16:creationId xmlns:a16="http://schemas.microsoft.com/office/drawing/2014/main" id="{48A07FD3-EAF7-9640-89AD-7801B8344EFE}"/>
              </a:ext>
            </a:extLst>
          </p:cNvPr>
          <p:cNvCxnSpPr/>
          <p:nvPr/>
        </p:nvCxnSpPr>
        <p:spPr>
          <a:xfrm>
            <a:off x="9127671" y="2008414"/>
            <a:ext cx="0" cy="1779815"/>
          </a:xfrm>
          <a:prstGeom prst="line">
            <a:avLst/>
          </a:prstGeom>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0754805A-40DA-4140-8BB8-1BFC32A0CB11}"/>
              </a:ext>
            </a:extLst>
          </p:cNvPr>
          <p:cNvCxnSpPr>
            <a:cxnSpLocks/>
          </p:cNvCxnSpPr>
          <p:nvPr/>
        </p:nvCxnSpPr>
        <p:spPr>
          <a:xfrm flipH="1">
            <a:off x="9127671" y="3788229"/>
            <a:ext cx="2458162" cy="0"/>
          </a:xfrm>
          <a:prstGeom prst="line">
            <a:avLst/>
          </a:prstGeom>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E4D5CD45-B8B2-DA40-B2FE-76BE171CAC15}"/>
              </a:ext>
            </a:extLst>
          </p:cNvPr>
          <p:cNvCxnSpPr/>
          <p:nvPr/>
        </p:nvCxnSpPr>
        <p:spPr>
          <a:xfrm flipV="1">
            <a:off x="9127671" y="2563586"/>
            <a:ext cx="2458162" cy="669471"/>
          </a:xfrm>
          <a:prstGeom prst="line">
            <a:avLst/>
          </a:prstGeom>
          <a:ln/>
        </p:spPr>
        <p:style>
          <a:lnRef idx="1">
            <a:schemeClr val="accent4"/>
          </a:lnRef>
          <a:fillRef idx="0">
            <a:schemeClr val="accent4"/>
          </a:fillRef>
          <a:effectRef idx="0">
            <a:schemeClr val="accent4"/>
          </a:effectRef>
          <a:fontRef idx="minor">
            <a:schemeClr val="tx1"/>
          </a:fontRef>
        </p:style>
      </p:cxnSp>
      <p:sp>
        <p:nvSpPr>
          <p:cNvPr id="16" name="Rectangle 15">
            <a:extLst>
              <a:ext uri="{FF2B5EF4-FFF2-40B4-BE49-F238E27FC236}">
                <a16:creationId xmlns:a16="http://schemas.microsoft.com/office/drawing/2014/main" id="{4234FE1B-C74F-D44D-9ADD-834AC851A7B0}"/>
              </a:ext>
            </a:extLst>
          </p:cNvPr>
          <p:cNvSpPr/>
          <p:nvPr/>
        </p:nvSpPr>
        <p:spPr>
          <a:xfrm>
            <a:off x="9463537" y="2350288"/>
            <a:ext cx="1287532" cy="369332"/>
          </a:xfrm>
          <a:prstGeom prst="rect">
            <a:avLst/>
          </a:prstGeom>
        </p:spPr>
        <p:txBody>
          <a:bodyPr wrap="none">
            <a:spAutoFit/>
          </a:bodyPr>
          <a:lstStyle/>
          <a:p>
            <a:r>
              <a:rPr lang="en-US" dirty="0">
                <a:solidFill>
                  <a:srgbClr val="C00000"/>
                </a:solidFill>
                <a:latin typeface="Monaco" pitchFamily="2" charset="77"/>
              </a:rPr>
              <a:t>exact(x)</a:t>
            </a:r>
            <a:endParaRPr lang="en-US" dirty="0">
              <a:solidFill>
                <a:srgbClr val="C00000"/>
              </a:solidFill>
              <a:effectLst/>
              <a:latin typeface="Monaco" pitchFamily="2" charset="77"/>
            </a:endParaRPr>
          </a:p>
        </p:txBody>
      </p:sp>
      <p:sp>
        <p:nvSpPr>
          <p:cNvPr id="17" name="Rectangle 16">
            <a:extLst>
              <a:ext uri="{FF2B5EF4-FFF2-40B4-BE49-F238E27FC236}">
                <a16:creationId xmlns:a16="http://schemas.microsoft.com/office/drawing/2014/main" id="{96F9E60A-EF08-D448-8C50-C00EE5F8C0BE}"/>
              </a:ext>
            </a:extLst>
          </p:cNvPr>
          <p:cNvSpPr/>
          <p:nvPr/>
        </p:nvSpPr>
        <p:spPr>
          <a:xfrm>
            <a:off x="11542815" y="3464500"/>
            <a:ext cx="322524" cy="369332"/>
          </a:xfrm>
          <a:prstGeom prst="rect">
            <a:avLst/>
          </a:prstGeom>
        </p:spPr>
        <p:txBody>
          <a:bodyPr wrap="none">
            <a:spAutoFit/>
          </a:bodyPr>
          <a:lstStyle/>
          <a:p>
            <a:r>
              <a:rPr lang="en-US" dirty="0">
                <a:latin typeface="Monaco" pitchFamily="2" charset="77"/>
              </a:rPr>
              <a:t>x</a:t>
            </a:r>
            <a:endParaRPr lang="en-US" dirty="0">
              <a:effectLst/>
              <a:latin typeface="Monaco" pitchFamily="2" charset="77"/>
            </a:endParaRPr>
          </a:p>
        </p:txBody>
      </p:sp>
      <p:sp>
        <p:nvSpPr>
          <p:cNvPr id="18" name="Arc 17">
            <a:extLst>
              <a:ext uri="{FF2B5EF4-FFF2-40B4-BE49-F238E27FC236}">
                <a16:creationId xmlns:a16="http://schemas.microsoft.com/office/drawing/2014/main" id="{A364EDA8-C96E-2445-80F6-268F6BCF1AEA}"/>
              </a:ext>
            </a:extLst>
          </p:cNvPr>
          <p:cNvSpPr/>
          <p:nvPr/>
        </p:nvSpPr>
        <p:spPr>
          <a:xfrm rot="20965781" flipV="1">
            <a:off x="6440151" y="1147774"/>
            <a:ext cx="6351595" cy="2030910"/>
          </a:xfrm>
          <a:prstGeom prst="arc">
            <a:avLst>
              <a:gd name="adj1" fmla="val 14121078"/>
              <a:gd name="adj2" fmla="val 20112706"/>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Rectangle 19">
            <a:extLst>
              <a:ext uri="{FF2B5EF4-FFF2-40B4-BE49-F238E27FC236}">
                <a16:creationId xmlns:a16="http://schemas.microsoft.com/office/drawing/2014/main" id="{C6B81455-ABF8-E945-80A9-5878A6D1E872}"/>
              </a:ext>
            </a:extLst>
          </p:cNvPr>
          <p:cNvSpPr/>
          <p:nvPr/>
        </p:nvSpPr>
        <p:spPr>
          <a:xfrm>
            <a:off x="10176232" y="2983944"/>
            <a:ext cx="1149674" cy="369332"/>
          </a:xfrm>
          <a:prstGeom prst="rect">
            <a:avLst/>
          </a:prstGeom>
        </p:spPr>
        <p:txBody>
          <a:bodyPr wrap="none">
            <a:spAutoFit/>
          </a:bodyPr>
          <a:lstStyle/>
          <a:p>
            <a:r>
              <a:rPr lang="en-US" dirty="0" err="1">
                <a:solidFill>
                  <a:schemeClr val="tx2"/>
                </a:solidFill>
                <a:latin typeface="Monaco" pitchFamily="2" charset="77"/>
              </a:rPr>
              <a:t>curr</a:t>
            </a:r>
            <a:r>
              <a:rPr lang="en-US" dirty="0">
                <a:solidFill>
                  <a:schemeClr val="tx2"/>
                </a:solidFill>
                <a:latin typeface="Monaco" pitchFamily="2" charset="77"/>
              </a:rPr>
              <a:t>(x)</a:t>
            </a:r>
            <a:endParaRPr lang="en-US" dirty="0">
              <a:solidFill>
                <a:schemeClr val="tx2"/>
              </a:solidFill>
              <a:effectLst/>
              <a:latin typeface="Monaco" pitchFamily="2" charset="77"/>
            </a:endParaRPr>
          </a:p>
        </p:txBody>
      </p:sp>
      <p:sp>
        <p:nvSpPr>
          <p:cNvPr id="19" name="TextBox 18">
            <a:extLst>
              <a:ext uri="{FF2B5EF4-FFF2-40B4-BE49-F238E27FC236}">
                <a16:creationId xmlns:a16="http://schemas.microsoft.com/office/drawing/2014/main" id="{E5E6DB7C-ECA3-9B49-A237-0083EE1FE21B}"/>
              </a:ext>
            </a:extLst>
          </p:cNvPr>
          <p:cNvSpPr txBox="1"/>
          <p:nvPr/>
        </p:nvSpPr>
        <p:spPr>
          <a:xfrm>
            <a:off x="9832811" y="4192021"/>
            <a:ext cx="1594358" cy="433965"/>
          </a:xfrm>
          <a:prstGeom prst="rect">
            <a:avLst/>
          </a:prstGeom>
          <a:noFill/>
        </p:spPr>
        <p:txBody>
          <a:bodyPr wrap="square" lIns="118872" tIns="91440" rIns="118872" bIns="91440" rtlCol="0" anchor="ctr" anchorCtr="0">
            <a:spAutoFit/>
          </a:bodyPr>
          <a:lstStyle/>
          <a:p>
            <a:pPr algn="l">
              <a:lnSpc>
                <a:spcPct val="90000"/>
              </a:lnSpc>
            </a:pPr>
            <a:r>
              <a:rPr lang="en-US" dirty="0">
                <a:solidFill>
                  <a:srgbClr val="C00000"/>
                </a:solidFill>
              </a:rPr>
              <a:t>error?</a:t>
            </a:r>
          </a:p>
        </p:txBody>
      </p:sp>
      <p:sp>
        <p:nvSpPr>
          <p:cNvPr id="22" name="Freeform 21">
            <a:extLst>
              <a:ext uri="{FF2B5EF4-FFF2-40B4-BE49-F238E27FC236}">
                <a16:creationId xmlns:a16="http://schemas.microsoft.com/office/drawing/2014/main" id="{D4A067E1-6405-A44B-9E50-13BD5AC2058D}"/>
              </a:ext>
            </a:extLst>
          </p:cNvPr>
          <p:cNvSpPr/>
          <p:nvPr/>
        </p:nvSpPr>
        <p:spPr>
          <a:xfrm>
            <a:off x="9405257" y="2412300"/>
            <a:ext cx="2260250" cy="1785247"/>
          </a:xfrm>
          <a:custGeom>
            <a:avLst/>
            <a:gdLst>
              <a:gd name="connsiteX0" fmla="*/ 0 w 2260250"/>
              <a:gd name="connsiteY0" fmla="*/ 794037 h 2563460"/>
              <a:gd name="connsiteX1" fmla="*/ 166255 w 2260250"/>
              <a:gd name="connsiteY1" fmla="*/ 734660 h 2563460"/>
              <a:gd name="connsiteX2" fmla="*/ 498764 w 2260250"/>
              <a:gd name="connsiteY2" fmla="*/ 722785 h 2563460"/>
              <a:gd name="connsiteX3" fmla="*/ 581891 w 2260250"/>
              <a:gd name="connsiteY3" fmla="*/ 604031 h 2563460"/>
              <a:gd name="connsiteX4" fmla="*/ 866899 w 2260250"/>
              <a:gd name="connsiteY4" fmla="*/ 675283 h 2563460"/>
              <a:gd name="connsiteX5" fmla="*/ 938151 w 2260250"/>
              <a:gd name="connsiteY5" fmla="*/ 509029 h 2563460"/>
              <a:gd name="connsiteX6" fmla="*/ 1151907 w 2260250"/>
              <a:gd name="connsiteY6" fmla="*/ 544655 h 2563460"/>
              <a:gd name="connsiteX7" fmla="*/ 1306286 w 2260250"/>
              <a:gd name="connsiteY7" fmla="*/ 414026 h 2563460"/>
              <a:gd name="connsiteX8" fmla="*/ 1543792 w 2260250"/>
              <a:gd name="connsiteY8" fmla="*/ 449652 h 2563460"/>
              <a:gd name="connsiteX9" fmla="*/ 1662546 w 2260250"/>
              <a:gd name="connsiteY9" fmla="*/ 330899 h 2563460"/>
              <a:gd name="connsiteX10" fmla="*/ 1769424 w 2260250"/>
              <a:gd name="connsiteY10" fmla="*/ 366525 h 2563460"/>
              <a:gd name="connsiteX11" fmla="*/ 1923803 w 2260250"/>
              <a:gd name="connsiteY11" fmla="*/ 247772 h 2563460"/>
              <a:gd name="connsiteX12" fmla="*/ 2090057 w 2260250"/>
              <a:gd name="connsiteY12" fmla="*/ 247772 h 2563460"/>
              <a:gd name="connsiteX13" fmla="*/ 2196935 w 2260250"/>
              <a:gd name="connsiteY13" fmla="*/ 152769 h 2563460"/>
              <a:gd name="connsiteX14" fmla="*/ 1045029 w 2260250"/>
              <a:gd name="connsiteY14" fmla="*/ 2563460 h 2563460"/>
              <a:gd name="connsiteX0" fmla="*/ 0 w 2260250"/>
              <a:gd name="connsiteY0" fmla="*/ 794037 h 1785247"/>
              <a:gd name="connsiteX1" fmla="*/ 166255 w 2260250"/>
              <a:gd name="connsiteY1" fmla="*/ 734660 h 1785247"/>
              <a:gd name="connsiteX2" fmla="*/ 498764 w 2260250"/>
              <a:gd name="connsiteY2" fmla="*/ 722785 h 1785247"/>
              <a:gd name="connsiteX3" fmla="*/ 581891 w 2260250"/>
              <a:gd name="connsiteY3" fmla="*/ 604031 h 1785247"/>
              <a:gd name="connsiteX4" fmla="*/ 866899 w 2260250"/>
              <a:gd name="connsiteY4" fmla="*/ 675283 h 1785247"/>
              <a:gd name="connsiteX5" fmla="*/ 938151 w 2260250"/>
              <a:gd name="connsiteY5" fmla="*/ 509029 h 1785247"/>
              <a:gd name="connsiteX6" fmla="*/ 1151907 w 2260250"/>
              <a:gd name="connsiteY6" fmla="*/ 544655 h 1785247"/>
              <a:gd name="connsiteX7" fmla="*/ 1306286 w 2260250"/>
              <a:gd name="connsiteY7" fmla="*/ 414026 h 1785247"/>
              <a:gd name="connsiteX8" fmla="*/ 1543792 w 2260250"/>
              <a:gd name="connsiteY8" fmla="*/ 449652 h 1785247"/>
              <a:gd name="connsiteX9" fmla="*/ 1662546 w 2260250"/>
              <a:gd name="connsiteY9" fmla="*/ 330899 h 1785247"/>
              <a:gd name="connsiteX10" fmla="*/ 1769424 w 2260250"/>
              <a:gd name="connsiteY10" fmla="*/ 366525 h 1785247"/>
              <a:gd name="connsiteX11" fmla="*/ 1923803 w 2260250"/>
              <a:gd name="connsiteY11" fmla="*/ 247772 h 1785247"/>
              <a:gd name="connsiteX12" fmla="*/ 2090057 w 2260250"/>
              <a:gd name="connsiteY12" fmla="*/ 247772 h 1785247"/>
              <a:gd name="connsiteX13" fmla="*/ 2196935 w 2260250"/>
              <a:gd name="connsiteY13" fmla="*/ 152769 h 1785247"/>
              <a:gd name="connsiteX14" fmla="*/ 1220127 w 2260250"/>
              <a:gd name="connsiteY14" fmla="*/ 1785247 h 1785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60250" h="1785247">
                <a:moveTo>
                  <a:pt x="0" y="794037"/>
                </a:moveTo>
                <a:cubicBezTo>
                  <a:pt x="41564" y="770286"/>
                  <a:pt x="83128" y="746535"/>
                  <a:pt x="166255" y="734660"/>
                </a:cubicBezTo>
                <a:cubicBezTo>
                  <a:pt x="249382" y="722785"/>
                  <a:pt x="429491" y="744556"/>
                  <a:pt x="498764" y="722785"/>
                </a:cubicBezTo>
                <a:cubicBezTo>
                  <a:pt x="568037" y="701014"/>
                  <a:pt x="520535" y="611948"/>
                  <a:pt x="581891" y="604031"/>
                </a:cubicBezTo>
                <a:cubicBezTo>
                  <a:pt x="643247" y="596114"/>
                  <a:pt x="807522" y="691117"/>
                  <a:pt x="866899" y="675283"/>
                </a:cubicBezTo>
                <a:cubicBezTo>
                  <a:pt x="926276" y="659449"/>
                  <a:pt x="890650" y="530800"/>
                  <a:pt x="938151" y="509029"/>
                </a:cubicBezTo>
                <a:cubicBezTo>
                  <a:pt x="985652" y="487258"/>
                  <a:pt x="1090551" y="560489"/>
                  <a:pt x="1151907" y="544655"/>
                </a:cubicBezTo>
                <a:cubicBezTo>
                  <a:pt x="1213263" y="528821"/>
                  <a:pt x="1240972" y="429860"/>
                  <a:pt x="1306286" y="414026"/>
                </a:cubicBezTo>
                <a:cubicBezTo>
                  <a:pt x="1371600" y="398192"/>
                  <a:pt x="1484415" y="463506"/>
                  <a:pt x="1543792" y="449652"/>
                </a:cubicBezTo>
                <a:cubicBezTo>
                  <a:pt x="1603169" y="435798"/>
                  <a:pt x="1624941" y="344753"/>
                  <a:pt x="1662546" y="330899"/>
                </a:cubicBezTo>
                <a:cubicBezTo>
                  <a:pt x="1700151" y="317045"/>
                  <a:pt x="1725881" y="380379"/>
                  <a:pt x="1769424" y="366525"/>
                </a:cubicBezTo>
                <a:cubicBezTo>
                  <a:pt x="1812967" y="352671"/>
                  <a:pt x="1870364" y="267564"/>
                  <a:pt x="1923803" y="247772"/>
                </a:cubicBezTo>
                <a:cubicBezTo>
                  <a:pt x="1977242" y="227980"/>
                  <a:pt x="2044535" y="263606"/>
                  <a:pt x="2090057" y="247772"/>
                </a:cubicBezTo>
                <a:cubicBezTo>
                  <a:pt x="2135579" y="231938"/>
                  <a:pt x="2371106" y="-233179"/>
                  <a:pt x="2196935" y="152769"/>
                </a:cubicBezTo>
                <a:cubicBezTo>
                  <a:pt x="2022764" y="538717"/>
                  <a:pt x="1708994" y="772875"/>
                  <a:pt x="1220127" y="1785247"/>
                </a:cubicBezTo>
              </a:path>
            </a:pathLst>
          </a:custGeom>
          <a:ln w="15875">
            <a:solidFill>
              <a:srgbClr val="C00000"/>
            </a:solidFill>
            <a:tailEnd type="stealth"/>
            <a:extLst>
              <a:ext uri="{C807C97D-BFC1-408E-A445-0C87EB9F89A2}">
                <ask:lineSketchStyleProps xmlns:ask="http://schemas.microsoft.com/office/drawing/2018/sketchyshapes" sd="1219033472">
                  <a:custGeom>
                    <a:avLst/>
                    <a:gdLst>
                      <a:gd name="connsiteX0" fmla="*/ 0 w 2260250"/>
                      <a:gd name="connsiteY0" fmla="*/ 794037 h 2563460"/>
                      <a:gd name="connsiteX1" fmla="*/ 166255 w 2260250"/>
                      <a:gd name="connsiteY1" fmla="*/ 734660 h 2563460"/>
                      <a:gd name="connsiteX2" fmla="*/ 498764 w 2260250"/>
                      <a:gd name="connsiteY2" fmla="*/ 722785 h 2563460"/>
                      <a:gd name="connsiteX3" fmla="*/ 581891 w 2260250"/>
                      <a:gd name="connsiteY3" fmla="*/ 604031 h 2563460"/>
                      <a:gd name="connsiteX4" fmla="*/ 866899 w 2260250"/>
                      <a:gd name="connsiteY4" fmla="*/ 675283 h 2563460"/>
                      <a:gd name="connsiteX5" fmla="*/ 938151 w 2260250"/>
                      <a:gd name="connsiteY5" fmla="*/ 509029 h 2563460"/>
                      <a:gd name="connsiteX6" fmla="*/ 1151907 w 2260250"/>
                      <a:gd name="connsiteY6" fmla="*/ 544655 h 2563460"/>
                      <a:gd name="connsiteX7" fmla="*/ 1306286 w 2260250"/>
                      <a:gd name="connsiteY7" fmla="*/ 414026 h 2563460"/>
                      <a:gd name="connsiteX8" fmla="*/ 1543792 w 2260250"/>
                      <a:gd name="connsiteY8" fmla="*/ 449652 h 2563460"/>
                      <a:gd name="connsiteX9" fmla="*/ 1662546 w 2260250"/>
                      <a:gd name="connsiteY9" fmla="*/ 330899 h 2563460"/>
                      <a:gd name="connsiteX10" fmla="*/ 1769424 w 2260250"/>
                      <a:gd name="connsiteY10" fmla="*/ 366525 h 2563460"/>
                      <a:gd name="connsiteX11" fmla="*/ 1923803 w 2260250"/>
                      <a:gd name="connsiteY11" fmla="*/ 247772 h 2563460"/>
                      <a:gd name="connsiteX12" fmla="*/ 2090057 w 2260250"/>
                      <a:gd name="connsiteY12" fmla="*/ 247772 h 2563460"/>
                      <a:gd name="connsiteX13" fmla="*/ 2196935 w 2260250"/>
                      <a:gd name="connsiteY13" fmla="*/ 152769 h 2563460"/>
                      <a:gd name="connsiteX14" fmla="*/ 1045029 w 2260250"/>
                      <a:gd name="connsiteY14" fmla="*/ 2563460 h 2563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60250" h="2563460" extrusionOk="0">
                        <a:moveTo>
                          <a:pt x="0" y="794037"/>
                        </a:moveTo>
                        <a:cubicBezTo>
                          <a:pt x="37319" y="767668"/>
                          <a:pt x="80694" y="747448"/>
                          <a:pt x="166255" y="734660"/>
                        </a:cubicBezTo>
                        <a:cubicBezTo>
                          <a:pt x="266124" y="726310"/>
                          <a:pt x="417947" y="744923"/>
                          <a:pt x="498764" y="722785"/>
                        </a:cubicBezTo>
                        <a:cubicBezTo>
                          <a:pt x="555748" y="713015"/>
                          <a:pt x="517533" y="628543"/>
                          <a:pt x="581891" y="604031"/>
                        </a:cubicBezTo>
                        <a:cubicBezTo>
                          <a:pt x="631741" y="589819"/>
                          <a:pt x="819044" y="696622"/>
                          <a:pt x="866899" y="675283"/>
                        </a:cubicBezTo>
                        <a:cubicBezTo>
                          <a:pt x="935343" y="660525"/>
                          <a:pt x="895786" y="520230"/>
                          <a:pt x="938151" y="509029"/>
                        </a:cubicBezTo>
                        <a:cubicBezTo>
                          <a:pt x="974426" y="485539"/>
                          <a:pt x="1085314" y="565420"/>
                          <a:pt x="1151907" y="544655"/>
                        </a:cubicBezTo>
                        <a:cubicBezTo>
                          <a:pt x="1211974" y="516525"/>
                          <a:pt x="1239628" y="431728"/>
                          <a:pt x="1306286" y="414026"/>
                        </a:cubicBezTo>
                        <a:cubicBezTo>
                          <a:pt x="1374754" y="399958"/>
                          <a:pt x="1494050" y="465823"/>
                          <a:pt x="1543792" y="449652"/>
                        </a:cubicBezTo>
                        <a:cubicBezTo>
                          <a:pt x="1600631" y="435388"/>
                          <a:pt x="1631894" y="350439"/>
                          <a:pt x="1662546" y="330899"/>
                        </a:cubicBezTo>
                        <a:cubicBezTo>
                          <a:pt x="1707199" y="327537"/>
                          <a:pt x="1726714" y="389004"/>
                          <a:pt x="1769424" y="366525"/>
                        </a:cubicBezTo>
                        <a:cubicBezTo>
                          <a:pt x="1821101" y="365200"/>
                          <a:pt x="1877581" y="276404"/>
                          <a:pt x="1923803" y="247772"/>
                        </a:cubicBezTo>
                        <a:cubicBezTo>
                          <a:pt x="1985789" y="220497"/>
                          <a:pt x="2047391" y="250172"/>
                          <a:pt x="2090057" y="247772"/>
                        </a:cubicBezTo>
                        <a:cubicBezTo>
                          <a:pt x="2069815" y="242737"/>
                          <a:pt x="2325376" y="-264732"/>
                          <a:pt x="2196935" y="152769"/>
                        </a:cubicBezTo>
                        <a:cubicBezTo>
                          <a:pt x="1955094" y="533913"/>
                          <a:pt x="1435568" y="1350652"/>
                          <a:pt x="1045029" y="2563460"/>
                        </a:cubicBezTo>
                      </a:path>
                    </a:pathLst>
                  </a:custGeom>
                  <ask:type>
                    <ask:lineSketchNone/>
                  </ask:type>
                </ask:lineSketchStyleProps>
              </a:ext>
            </a:extLst>
          </a:ln>
        </p:spPr>
        <p:style>
          <a:lnRef idx="1">
            <a:schemeClr val="dk1"/>
          </a:lnRef>
          <a:fillRef idx="0">
            <a:schemeClr val="dk1"/>
          </a:fillRef>
          <a:effectRef idx="0">
            <a:schemeClr val="dk1"/>
          </a:effectRef>
          <a:fontRef idx="minor">
            <a:schemeClr val="tx1"/>
          </a:fontRef>
        </p:style>
        <p:txBody>
          <a:bodyPr rtlCol="0" anchor="ctr"/>
          <a:lstStyle/>
          <a:p>
            <a:pPr algn="ctr"/>
            <a:endParaRPr lang="en-US" dirty="0"/>
          </a:p>
        </p:txBody>
      </p:sp>
      <p:sp>
        <p:nvSpPr>
          <p:cNvPr id="21" name="Content Placeholder 2">
            <a:extLst>
              <a:ext uri="{FF2B5EF4-FFF2-40B4-BE49-F238E27FC236}">
                <a16:creationId xmlns:a16="http://schemas.microsoft.com/office/drawing/2014/main" id="{C370FC10-4691-F846-9209-16E7FD7B916A}"/>
              </a:ext>
            </a:extLst>
          </p:cNvPr>
          <p:cNvSpPr>
            <a:spLocks noGrp="1"/>
          </p:cNvSpPr>
          <p:nvPr>
            <p:ph idx="1"/>
          </p:nvPr>
        </p:nvSpPr>
        <p:spPr>
          <a:xfrm>
            <a:off x="350544" y="1325880"/>
            <a:ext cx="8085900" cy="4292014"/>
          </a:xfrm>
        </p:spPr>
        <p:txBody>
          <a:bodyPr/>
          <a:lstStyle/>
          <a:p>
            <a:r>
              <a:rPr lang="en-US" sz="2800" dirty="0"/>
              <a:t>Need to add test first</a:t>
            </a:r>
          </a:p>
          <a:p>
            <a:r>
              <a:rPr lang="en-US" sz="2800" dirty="0"/>
              <a:t>What to test?</a:t>
            </a:r>
            <a:endParaRPr lang="en-US" sz="2800" i="1" dirty="0"/>
          </a:p>
          <a:p>
            <a:pPr lvl="1"/>
            <a:r>
              <a:rPr lang="en-US" sz="2400" dirty="0"/>
              <a:t>ensure arguments are correct, bad cases detected, etc.</a:t>
            </a:r>
          </a:p>
          <a:p>
            <a:pPr lvl="1"/>
            <a:r>
              <a:rPr lang="en-US" sz="2400" dirty="0"/>
              <a:t>steady-state (should be straight line)</a:t>
            </a:r>
          </a:p>
          <a:p>
            <a:pPr lvl="2"/>
            <a:r>
              <a:rPr lang="en-US" sz="2200" dirty="0"/>
              <a:t>external script can test file write() as well</a:t>
            </a:r>
          </a:p>
          <a:p>
            <a:pPr lvl="1"/>
            <a:r>
              <a:rPr lang="en-US" sz="2400" dirty="0"/>
              <a:t>solution time-dependence vs. reference</a:t>
            </a:r>
          </a:p>
          <a:p>
            <a:pPr lvl="2"/>
            <a:r>
              <a:rPr lang="en-US" sz="2200" dirty="0"/>
              <a:t>(d/dx)</a:t>
            </a:r>
            <a:r>
              <a:rPr lang="en-US" sz="2200" baseline="30000" dirty="0"/>
              <a:t>2</a:t>
            </a:r>
            <a:r>
              <a:rPr lang="en-US" sz="2200" dirty="0"/>
              <a:t> sin(ax) = -a</a:t>
            </a:r>
            <a:r>
              <a:rPr lang="en-US" sz="2200" baseline="30000" dirty="0"/>
              <a:t>2</a:t>
            </a:r>
            <a:r>
              <a:rPr lang="en-US" sz="2200" dirty="0"/>
              <a:t> sin(ax)</a:t>
            </a:r>
          </a:p>
          <a:p>
            <a:pPr lvl="1"/>
            <a:r>
              <a:rPr lang="en-US" sz="2400" dirty="0"/>
              <a:t>test multiple precisions</a:t>
            </a:r>
          </a:p>
          <a:p>
            <a:pPr lvl="2"/>
            <a:r>
              <a:rPr lang="en-US" sz="2200" dirty="0"/>
              <a:t>combinatorial problems – listing tests in for() or matrix...</a:t>
            </a:r>
          </a:p>
        </p:txBody>
      </p:sp>
    </p:spTree>
    <p:extLst>
      <p:ext uri="{BB962C8B-B14F-4D97-AF65-F5344CB8AC3E}">
        <p14:creationId xmlns:p14="http://schemas.microsoft.com/office/powerpoint/2010/main" val="7268220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149A06-7F99-7F46-8586-CE4B9FD01F2A}"/>
              </a:ext>
            </a:extLst>
          </p:cNvPr>
          <p:cNvSpPr>
            <a:spLocks noGrp="1"/>
          </p:cNvSpPr>
          <p:nvPr>
            <p:ph type="title"/>
          </p:nvPr>
        </p:nvSpPr>
        <p:spPr/>
        <p:txBody>
          <a:bodyPr/>
          <a:lstStyle/>
          <a:p>
            <a:r>
              <a:rPr lang="en-US" dirty="0" err="1"/>
              <a:t>check.sh</a:t>
            </a:r>
            <a:r>
              <a:rPr lang="en-US" dirty="0"/>
              <a:t> will check for steady state</a:t>
            </a:r>
          </a:p>
        </p:txBody>
      </p:sp>
      <p:sp>
        <p:nvSpPr>
          <p:cNvPr id="9" name="Rectangle 8">
            <a:extLst>
              <a:ext uri="{FF2B5EF4-FFF2-40B4-BE49-F238E27FC236}">
                <a16:creationId xmlns:a16="http://schemas.microsoft.com/office/drawing/2014/main" id="{1006434A-0222-5643-8057-D12E2DDA8E3D}"/>
              </a:ext>
            </a:extLst>
          </p:cNvPr>
          <p:cNvSpPr/>
          <p:nvPr/>
        </p:nvSpPr>
        <p:spPr>
          <a:xfrm>
            <a:off x="574736" y="1460450"/>
            <a:ext cx="8059652" cy="3785652"/>
          </a:xfrm>
          <a:prstGeom prst="rect">
            <a:avLst/>
          </a:prstGeom>
          <a:solidFill>
            <a:schemeClr val="tx1">
              <a:lumMod val="75000"/>
              <a:lumOff val="25000"/>
            </a:schemeClr>
          </a:solidFill>
        </p:spPr>
        <p:txBody>
          <a:bodyPr wrap="square">
            <a:spAutoFit/>
          </a:bodyPr>
          <a:lstStyle/>
          <a:p>
            <a:r>
              <a:rPr lang="en-US" sz="2000" dirty="0">
                <a:solidFill>
                  <a:schemeClr val="bg1">
                    <a:lumMod val="95000"/>
                  </a:schemeClr>
                </a:solidFill>
              </a:rPr>
              <a:t>$ </a:t>
            </a:r>
            <a:r>
              <a:rPr lang="en-US" sz="2000" dirty="0" err="1">
                <a:solidFill>
                  <a:schemeClr val="bg1">
                    <a:lumMod val="95000"/>
                  </a:schemeClr>
                </a:solidFill>
              </a:rPr>
              <a:t>sh</a:t>
            </a:r>
            <a:r>
              <a:rPr lang="en-US" sz="2000" dirty="0">
                <a:solidFill>
                  <a:schemeClr val="bg1">
                    <a:lumMod val="95000"/>
                  </a:schemeClr>
                </a:solidFill>
              </a:rPr>
              <a:t> </a:t>
            </a:r>
            <a:r>
              <a:rPr lang="en-US" sz="2000" dirty="0" err="1">
                <a:solidFill>
                  <a:schemeClr val="bg1">
                    <a:lumMod val="95000"/>
                  </a:schemeClr>
                </a:solidFill>
              </a:rPr>
              <a:t>check.sh</a:t>
            </a:r>
            <a:r>
              <a:rPr lang="en-US" sz="2000" dirty="0">
                <a:solidFill>
                  <a:schemeClr val="bg1">
                    <a:lumMod val="95000"/>
                  </a:schemeClr>
                </a:solidFill>
              </a:rPr>
              <a:t> ./heat </a:t>
            </a:r>
            <a:r>
              <a:rPr lang="en-US" sz="2000" dirty="0" err="1">
                <a:solidFill>
                  <a:schemeClr val="bg1">
                    <a:lumMod val="95000"/>
                  </a:schemeClr>
                </a:solidFill>
              </a:rPr>
              <a:t>ftcs</a:t>
            </a:r>
            <a:endParaRPr lang="en-US" sz="2000" dirty="0">
              <a:solidFill>
                <a:schemeClr val="bg1">
                  <a:lumMod val="95000"/>
                </a:schemeClr>
              </a:solidFill>
            </a:endParaRPr>
          </a:p>
          <a:p>
            <a:r>
              <a:rPr lang="en-US" sz="2000" dirty="0">
                <a:solidFill>
                  <a:schemeClr val="bg1">
                    <a:lumMod val="95000"/>
                  </a:schemeClr>
                </a:solidFill>
              </a:rPr>
              <a:t> </a:t>
            </a:r>
            <a:r>
              <a:rPr lang="en-US" sz="2000" dirty="0" err="1">
                <a:solidFill>
                  <a:schemeClr val="bg1">
                    <a:lumMod val="95000"/>
                  </a:schemeClr>
                </a:solidFill>
              </a:rPr>
              <a:t>runame</a:t>
            </a:r>
            <a:r>
              <a:rPr lang="en-US" sz="2000" dirty="0">
                <a:solidFill>
                  <a:schemeClr val="bg1">
                    <a:lumMod val="95000"/>
                  </a:schemeClr>
                </a:solidFill>
              </a:rPr>
              <a:t>="</a:t>
            </a:r>
            <a:r>
              <a:rPr lang="en-US" sz="2000" dirty="0" err="1">
                <a:solidFill>
                  <a:schemeClr val="bg1">
                    <a:lumMod val="95000"/>
                  </a:schemeClr>
                </a:solidFill>
              </a:rPr>
              <a:t>check_ftcs</a:t>
            </a:r>
            <a:r>
              <a:rPr lang="en-US" sz="2000" dirty="0">
                <a:solidFill>
                  <a:schemeClr val="bg1">
                    <a:lumMod val="95000"/>
                  </a:schemeClr>
                </a:solidFill>
              </a:rPr>
              <a:t>"</a:t>
            </a:r>
          </a:p>
          <a:p>
            <a:r>
              <a:rPr lang="en-US" sz="2000" dirty="0">
                <a:solidFill>
                  <a:schemeClr val="bg1">
                    <a:lumMod val="95000"/>
                  </a:schemeClr>
                </a:solidFill>
              </a:rPr>
              <a:t>    alpha=0.2</a:t>
            </a:r>
          </a:p>
          <a:p>
            <a:r>
              <a:rPr lang="en-US" sz="2000" dirty="0">
                <a:solidFill>
                  <a:schemeClr val="bg1">
                    <a:lumMod val="95000"/>
                  </a:schemeClr>
                </a:solidFill>
              </a:rPr>
              <a:t>    </a:t>
            </a:r>
            <a:r>
              <a:rPr lang="en-US" sz="2000" dirty="0" err="1">
                <a:solidFill>
                  <a:schemeClr val="bg1">
                    <a:lumMod val="95000"/>
                  </a:schemeClr>
                </a:solidFill>
              </a:rPr>
              <a:t>lenx</a:t>
            </a:r>
            <a:r>
              <a:rPr lang="en-US" sz="2000" dirty="0">
                <a:solidFill>
                  <a:schemeClr val="bg1">
                    <a:lumMod val="95000"/>
                  </a:schemeClr>
                </a:solidFill>
              </a:rPr>
              <a:t>=1</a:t>
            </a:r>
          </a:p>
          <a:p>
            <a:r>
              <a:rPr lang="en-US" sz="2000" dirty="0">
                <a:solidFill>
                  <a:schemeClr val="bg1">
                    <a:lumMod val="95000"/>
                  </a:schemeClr>
                </a:solidFill>
              </a:rPr>
              <a:t>    dx=0.1</a:t>
            </a:r>
          </a:p>
          <a:p>
            <a:r>
              <a:rPr lang="en-US" sz="2000" dirty="0">
                <a:solidFill>
                  <a:schemeClr val="bg1">
                    <a:lumMod val="95000"/>
                  </a:schemeClr>
                </a:solidFill>
              </a:rPr>
              <a:t>    dt=0.004</a:t>
            </a:r>
          </a:p>
          <a:p>
            <a:r>
              <a:rPr lang="en-US" sz="2000" dirty="0">
                <a:solidFill>
                  <a:schemeClr val="bg1">
                    <a:lumMod val="95000"/>
                  </a:schemeClr>
                </a:solidFill>
              </a:rPr>
              <a:t>    </a:t>
            </a:r>
            <a:r>
              <a:rPr lang="en-US" sz="2000" dirty="0" err="1">
                <a:solidFill>
                  <a:schemeClr val="bg1">
                    <a:lumMod val="95000"/>
                  </a:schemeClr>
                </a:solidFill>
              </a:rPr>
              <a:t>maxt</a:t>
            </a:r>
            <a:r>
              <a:rPr lang="en-US" sz="2000" dirty="0">
                <a:solidFill>
                  <a:schemeClr val="bg1">
                    <a:lumMod val="95000"/>
                  </a:schemeClr>
                </a:solidFill>
              </a:rPr>
              <a:t>=-5e-08</a:t>
            </a:r>
          </a:p>
          <a:p>
            <a:r>
              <a:rPr lang="en-US" sz="2000" dirty="0">
                <a:solidFill>
                  <a:schemeClr val="bg1">
                    <a:lumMod val="95000"/>
                  </a:schemeClr>
                </a:solidFill>
              </a:rPr>
              <a:t>    bc0=0</a:t>
            </a:r>
          </a:p>
          <a:p>
            <a:r>
              <a:rPr lang="en-US" sz="2000" dirty="0">
                <a:solidFill>
                  <a:schemeClr val="bg1">
                    <a:lumMod val="95000"/>
                  </a:schemeClr>
                </a:solidFill>
              </a:rPr>
              <a:t>    bc1=1</a:t>
            </a:r>
          </a:p>
          <a:p>
            <a:r>
              <a:rPr lang="en-US" sz="2000" dirty="0">
                <a:solidFill>
                  <a:schemeClr val="bg1">
                    <a:lumMod val="95000"/>
                  </a:schemeClr>
                </a:solidFill>
              </a:rPr>
              <a:t>    …</a:t>
            </a:r>
          </a:p>
          <a:p>
            <a:r>
              <a:rPr lang="en-US" sz="2000" dirty="0">
                <a:solidFill>
                  <a:schemeClr val="bg1">
                    <a:lumMod val="95000"/>
                  </a:schemeClr>
                </a:solidFill>
              </a:rPr>
              <a:t>Stopped after 001490 iterations for threshold 2.46636e-15</a:t>
            </a:r>
          </a:p>
          <a:p>
            <a:r>
              <a:rPr lang="en-US" sz="2000" dirty="0">
                <a:solidFill>
                  <a:schemeClr val="bg1">
                    <a:lumMod val="95000"/>
                  </a:schemeClr>
                </a:solidFill>
              </a:rPr>
              <a:t>Error = 0</a:t>
            </a:r>
          </a:p>
        </p:txBody>
      </p:sp>
      <p:sp>
        <p:nvSpPr>
          <p:cNvPr id="4" name="Rectangle 3">
            <a:extLst>
              <a:ext uri="{FF2B5EF4-FFF2-40B4-BE49-F238E27FC236}">
                <a16:creationId xmlns:a16="http://schemas.microsoft.com/office/drawing/2014/main" id="{315CDEB5-B97B-2B40-B8A9-8A8D91D93761}"/>
              </a:ext>
            </a:extLst>
          </p:cNvPr>
          <p:cNvSpPr/>
          <p:nvPr/>
        </p:nvSpPr>
        <p:spPr>
          <a:xfrm>
            <a:off x="8848165" y="4685647"/>
            <a:ext cx="3340660" cy="769441"/>
          </a:xfrm>
          <a:prstGeom prst="rect">
            <a:avLst/>
          </a:prstGeom>
        </p:spPr>
        <p:txBody>
          <a:bodyPr wrap="square">
            <a:spAutoFit/>
          </a:bodyPr>
          <a:lstStyle/>
          <a:p>
            <a:r>
              <a:rPr lang="en-US" sz="2200" dirty="0"/>
              <a:t>steady-state test</a:t>
            </a:r>
          </a:p>
          <a:p>
            <a:r>
              <a:rPr lang="en-US" sz="2200" dirty="0"/>
              <a:t>(should be straight line)  </a:t>
            </a:r>
          </a:p>
        </p:txBody>
      </p:sp>
      <p:sp>
        <p:nvSpPr>
          <p:cNvPr id="7" name="Rectangle 6">
            <a:extLst>
              <a:ext uri="{FF2B5EF4-FFF2-40B4-BE49-F238E27FC236}">
                <a16:creationId xmlns:a16="http://schemas.microsoft.com/office/drawing/2014/main" id="{6FC81DEA-AAE4-3E4B-B924-C9832330C360}"/>
              </a:ext>
            </a:extLst>
          </p:cNvPr>
          <p:cNvSpPr/>
          <p:nvPr/>
        </p:nvSpPr>
        <p:spPr>
          <a:xfrm>
            <a:off x="8848165" y="1653988"/>
            <a:ext cx="3213847" cy="2366683"/>
          </a:xfrm>
          <a:prstGeom prst="rect">
            <a:avLst/>
          </a:prstGeom>
          <a:noFill/>
          <a:ln>
            <a:solidFill>
              <a:schemeClr val="tx1"/>
            </a:solid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cxnSp>
        <p:nvCxnSpPr>
          <p:cNvPr id="10" name="Straight Connector 9">
            <a:extLst>
              <a:ext uri="{FF2B5EF4-FFF2-40B4-BE49-F238E27FC236}">
                <a16:creationId xmlns:a16="http://schemas.microsoft.com/office/drawing/2014/main" id="{48A07FD3-EAF7-9640-89AD-7801B8344EFE}"/>
              </a:ext>
            </a:extLst>
          </p:cNvPr>
          <p:cNvCxnSpPr/>
          <p:nvPr/>
        </p:nvCxnSpPr>
        <p:spPr>
          <a:xfrm>
            <a:off x="9127671" y="2008414"/>
            <a:ext cx="0" cy="1779815"/>
          </a:xfrm>
          <a:prstGeom prst="line">
            <a:avLst/>
          </a:prstGeom>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0754805A-40DA-4140-8BB8-1BFC32A0CB11}"/>
              </a:ext>
            </a:extLst>
          </p:cNvPr>
          <p:cNvCxnSpPr>
            <a:cxnSpLocks/>
          </p:cNvCxnSpPr>
          <p:nvPr/>
        </p:nvCxnSpPr>
        <p:spPr>
          <a:xfrm flipH="1">
            <a:off x="9127671" y="3788229"/>
            <a:ext cx="2458162" cy="0"/>
          </a:xfrm>
          <a:prstGeom prst="line">
            <a:avLst/>
          </a:prstGeom>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E4D5CD45-B8B2-DA40-B2FE-76BE171CAC15}"/>
              </a:ext>
            </a:extLst>
          </p:cNvPr>
          <p:cNvCxnSpPr/>
          <p:nvPr/>
        </p:nvCxnSpPr>
        <p:spPr>
          <a:xfrm flipV="1">
            <a:off x="9127671" y="2563586"/>
            <a:ext cx="2458162" cy="669471"/>
          </a:xfrm>
          <a:prstGeom prst="line">
            <a:avLst/>
          </a:prstGeom>
          <a:ln/>
        </p:spPr>
        <p:style>
          <a:lnRef idx="1">
            <a:schemeClr val="accent4"/>
          </a:lnRef>
          <a:fillRef idx="0">
            <a:schemeClr val="accent4"/>
          </a:fillRef>
          <a:effectRef idx="0">
            <a:schemeClr val="accent4"/>
          </a:effectRef>
          <a:fontRef idx="minor">
            <a:schemeClr val="tx1"/>
          </a:fontRef>
        </p:style>
      </p:cxnSp>
      <p:sp>
        <p:nvSpPr>
          <p:cNvPr id="16" name="Rectangle 15">
            <a:extLst>
              <a:ext uri="{FF2B5EF4-FFF2-40B4-BE49-F238E27FC236}">
                <a16:creationId xmlns:a16="http://schemas.microsoft.com/office/drawing/2014/main" id="{4234FE1B-C74F-D44D-9ADD-834AC851A7B0}"/>
              </a:ext>
            </a:extLst>
          </p:cNvPr>
          <p:cNvSpPr/>
          <p:nvPr/>
        </p:nvSpPr>
        <p:spPr>
          <a:xfrm>
            <a:off x="9463537" y="2350288"/>
            <a:ext cx="1287532" cy="369332"/>
          </a:xfrm>
          <a:prstGeom prst="rect">
            <a:avLst/>
          </a:prstGeom>
        </p:spPr>
        <p:txBody>
          <a:bodyPr wrap="none">
            <a:spAutoFit/>
          </a:bodyPr>
          <a:lstStyle/>
          <a:p>
            <a:r>
              <a:rPr lang="en-US" dirty="0">
                <a:solidFill>
                  <a:srgbClr val="C00000"/>
                </a:solidFill>
                <a:latin typeface="Monaco" pitchFamily="2" charset="77"/>
              </a:rPr>
              <a:t>exact(x)</a:t>
            </a:r>
            <a:endParaRPr lang="en-US" dirty="0">
              <a:solidFill>
                <a:srgbClr val="C00000"/>
              </a:solidFill>
              <a:effectLst/>
              <a:latin typeface="Monaco" pitchFamily="2" charset="77"/>
            </a:endParaRPr>
          </a:p>
        </p:txBody>
      </p:sp>
      <p:sp>
        <p:nvSpPr>
          <p:cNvPr id="17" name="Rectangle 16">
            <a:extLst>
              <a:ext uri="{FF2B5EF4-FFF2-40B4-BE49-F238E27FC236}">
                <a16:creationId xmlns:a16="http://schemas.microsoft.com/office/drawing/2014/main" id="{96F9E60A-EF08-D448-8C50-C00EE5F8C0BE}"/>
              </a:ext>
            </a:extLst>
          </p:cNvPr>
          <p:cNvSpPr/>
          <p:nvPr/>
        </p:nvSpPr>
        <p:spPr>
          <a:xfrm>
            <a:off x="11542815" y="3464500"/>
            <a:ext cx="322524" cy="369332"/>
          </a:xfrm>
          <a:prstGeom prst="rect">
            <a:avLst/>
          </a:prstGeom>
        </p:spPr>
        <p:txBody>
          <a:bodyPr wrap="none">
            <a:spAutoFit/>
          </a:bodyPr>
          <a:lstStyle/>
          <a:p>
            <a:r>
              <a:rPr lang="en-US" dirty="0">
                <a:latin typeface="Monaco" pitchFamily="2" charset="77"/>
              </a:rPr>
              <a:t>x</a:t>
            </a:r>
            <a:endParaRPr lang="en-US" dirty="0">
              <a:effectLst/>
              <a:latin typeface="Monaco" pitchFamily="2" charset="77"/>
            </a:endParaRPr>
          </a:p>
        </p:txBody>
      </p:sp>
      <p:sp>
        <p:nvSpPr>
          <p:cNvPr id="18" name="Arc 17">
            <a:extLst>
              <a:ext uri="{FF2B5EF4-FFF2-40B4-BE49-F238E27FC236}">
                <a16:creationId xmlns:a16="http://schemas.microsoft.com/office/drawing/2014/main" id="{A364EDA8-C96E-2445-80F6-268F6BCF1AEA}"/>
              </a:ext>
            </a:extLst>
          </p:cNvPr>
          <p:cNvSpPr/>
          <p:nvPr/>
        </p:nvSpPr>
        <p:spPr>
          <a:xfrm rot="20965781" flipV="1">
            <a:off x="6440151" y="1147774"/>
            <a:ext cx="6351595" cy="2030910"/>
          </a:xfrm>
          <a:prstGeom prst="arc">
            <a:avLst>
              <a:gd name="adj1" fmla="val 14121078"/>
              <a:gd name="adj2" fmla="val 20112706"/>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Rectangle 19">
            <a:extLst>
              <a:ext uri="{FF2B5EF4-FFF2-40B4-BE49-F238E27FC236}">
                <a16:creationId xmlns:a16="http://schemas.microsoft.com/office/drawing/2014/main" id="{C6B81455-ABF8-E945-80A9-5878A6D1E872}"/>
              </a:ext>
            </a:extLst>
          </p:cNvPr>
          <p:cNvSpPr/>
          <p:nvPr/>
        </p:nvSpPr>
        <p:spPr>
          <a:xfrm>
            <a:off x="10176232" y="2983944"/>
            <a:ext cx="1149674" cy="369332"/>
          </a:xfrm>
          <a:prstGeom prst="rect">
            <a:avLst/>
          </a:prstGeom>
        </p:spPr>
        <p:txBody>
          <a:bodyPr wrap="none">
            <a:spAutoFit/>
          </a:bodyPr>
          <a:lstStyle/>
          <a:p>
            <a:r>
              <a:rPr lang="en-US" dirty="0" err="1">
                <a:solidFill>
                  <a:schemeClr val="tx2"/>
                </a:solidFill>
                <a:latin typeface="Monaco" pitchFamily="2" charset="77"/>
              </a:rPr>
              <a:t>curr</a:t>
            </a:r>
            <a:r>
              <a:rPr lang="en-US" dirty="0">
                <a:solidFill>
                  <a:schemeClr val="tx2"/>
                </a:solidFill>
                <a:latin typeface="Monaco" pitchFamily="2" charset="77"/>
              </a:rPr>
              <a:t>(x)</a:t>
            </a:r>
            <a:endParaRPr lang="en-US" dirty="0">
              <a:solidFill>
                <a:schemeClr val="tx2"/>
              </a:solidFill>
              <a:effectLst/>
              <a:latin typeface="Monaco" pitchFamily="2" charset="77"/>
            </a:endParaRPr>
          </a:p>
        </p:txBody>
      </p:sp>
      <p:sp>
        <p:nvSpPr>
          <p:cNvPr id="19" name="TextBox 18">
            <a:extLst>
              <a:ext uri="{FF2B5EF4-FFF2-40B4-BE49-F238E27FC236}">
                <a16:creationId xmlns:a16="http://schemas.microsoft.com/office/drawing/2014/main" id="{E5E6DB7C-ECA3-9B49-A237-0083EE1FE21B}"/>
              </a:ext>
            </a:extLst>
          </p:cNvPr>
          <p:cNvSpPr txBox="1"/>
          <p:nvPr/>
        </p:nvSpPr>
        <p:spPr>
          <a:xfrm>
            <a:off x="9832811" y="4192021"/>
            <a:ext cx="1594358" cy="433965"/>
          </a:xfrm>
          <a:prstGeom prst="rect">
            <a:avLst/>
          </a:prstGeom>
          <a:noFill/>
        </p:spPr>
        <p:txBody>
          <a:bodyPr wrap="square" lIns="118872" tIns="91440" rIns="118872" bIns="91440" rtlCol="0" anchor="ctr" anchorCtr="0">
            <a:spAutoFit/>
          </a:bodyPr>
          <a:lstStyle/>
          <a:p>
            <a:pPr algn="l">
              <a:lnSpc>
                <a:spcPct val="90000"/>
              </a:lnSpc>
            </a:pPr>
            <a:r>
              <a:rPr lang="en-US" dirty="0">
                <a:solidFill>
                  <a:srgbClr val="C00000"/>
                </a:solidFill>
              </a:rPr>
              <a:t>error?</a:t>
            </a:r>
          </a:p>
        </p:txBody>
      </p:sp>
      <p:sp>
        <p:nvSpPr>
          <p:cNvPr id="22" name="Freeform 21">
            <a:extLst>
              <a:ext uri="{FF2B5EF4-FFF2-40B4-BE49-F238E27FC236}">
                <a16:creationId xmlns:a16="http://schemas.microsoft.com/office/drawing/2014/main" id="{D4A067E1-6405-A44B-9E50-13BD5AC2058D}"/>
              </a:ext>
            </a:extLst>
          </p:cNvPr>
          <p:cNvSpPr/>
          <p:nvPr/>
        </p:nvSpPr>
        <p:spPr>
          <a:xfrm>
            <a:off x="9405257" y="2412300"/>
            <a:ext cx="2260250" cy="1785247"/>
          </a:xfrm>
          <a:custGeom>
            <a:avLst/>
            <a:gdLst>
              <a:gd name="connsiteX0" fmla="*/ 0 w 2260250"/>
              <a:gd name="connsiteY0" fmla="*/ 794037 h 2563460"/>
              <a:gd name="connsiteX1" fmla="*/ 166255 w 2260250"/>
              <a:gd name="connsiteY1" fmla="*/ 734660 h 2563460"/>
              <a:gd name="connsiteX2" fmla="*/ 498764 w 2260250"/>
              <a:gd name="connsiteY2" fmla="*/ 722785 h 2563460"/>
              <a:gd name="connsiteX3" fmla="*/ 581891 w 2260250"/>
              <a:gd name="connsiteY3" fmla="*/ 604031 h 2563460"/>
              <a:gd name="connsiteX4" fmla="*/ 866899 w 2260250"/>
              <a:gd name="connsiteY4" fmla="*/ 675283 h 2563460"/>
              <a:gd name="connsiteX5" fmla="*/ 938151 w 2260250"/>
              <a:gd name="connsiteY5" fmla="*/ 509029 h 2563460"/>
              <a:gd name="connsiteX6" fmla="*/ 1151907 w 2260250"/>
              <a:gd name="connsiteY6" fmla="*/ 544655 h 2563460"/>
              <a:gd name="connsiteX7" fmla="*/ 1306286 w 2260250"/>
              <a:gd name="connsiteY7" fmla="*/ 414026 h 2563460"/>
              <a:gd name="connsiteX8" fmla="*/ 1543792 w 2260250"/>
              <a:gd name="connsiteY8" fmla="*/ 449652 h 2563460"/>
              <a:gd name="connsiteX9" fmla="*/ 1662546 w 2260250"/>
              <a:gd name="connsiteY9" fmla="*/ 330899 h 2563460"/>
              <a:gd name="connsiteX10" fmla="*/ 1769424 w 2260250"/>
              <a:gd name="connsiteY10" fmla="*/ 366525 h 2563460"/>
              <a:gd name="connsiteX11" fmla="*/ 1923803 w 2260250"/>
              <a:gd name="connsiteY11" fmla="*/ 247772 h 2563460"/>
              <a:gd name="connsiteX12" fmla="*/ 2090057 w 2260250"/>
              <a:gd name="connsiteY12" fmla="*/ 247772 h 2563460"/>
              <a:gd name="connsiteX13" fmla="*/ 2196935 w 2260250"/>
              <a:gd name="connsiteY13" fmla="*/ 152769 h 2563460"/>
              <a:gd name="connsiteX14" fmla="*/ 1045029 w 2260250"/>
              <a:gd name="connsiteY14" fmla="*/ 2563460 h 2563460"/>
              <a:gd name="connsiteX0" fmla="*/ 0 w 2260250"/>
              <a:gd name="connsiteY0" fmla="*/ 794037 h 1785247"/>
              <a:gd name="connsiteX1" fmla="*/ 166255 w 2260250"/>
              <a:gd name="connsiteY1" fmla="*/ 734660 h 1785247"/>
              <a:gd name="connsiteX2" fmla="*/ 498764 w 2260250"/>
              <a:gd name="connsiteY2" fmla="*/ 722785 h 1785247"/>
              <a:gd name="connsiteX3" fmla="*/ 581891 w 2260250"/>
              <a:gd name="connsiteY3" fmla="*/ 604031 h 1785247"/>
              <a:gd name="connsiteX4" fmla="*/ 866899 w 2260250"/>
              <a:gd name="connsiteY4" fmla="*/ 675283 h 1785247"/>
              <a:gd name="connsiteX5" fmla="*/ 938151 w 2260250"/>
              <a:gd name="connsiteY5" fmla="*/ 509029 h 1785247"/>
              <a:gd name="connsiteX6" fmla="*/ 1151907 w 2260250"/>
              <a:gd name="connsiteY6" fmla="*/ 544655 h 1785247"/>
              <a:gd name="connsiteX7" fmla="*/ 1306286 w 2260250"/>
              <a:gd name="connsiteY7" fmla="*/ 414026 h 1785247"/>
              <a:gd name="connsiteX8" fmla="*/ 1543792 w 2260250"/>
              <a:gd name="connsiteY8" fmla="*/ 449652 h 1785247"/>
              <a:gd name="connsiteX9" fmla="*/ 1662546 w 2260250"/>
              <a:gd name="connsiteY9" fmla="*/ 330899 h 1785247"/>
              <a:gd name="connsiteX10" fmla="*/ 1769424 w 2260250"/>
              <a:gd name="connsiteY10" fmla="*/ 366525 h 1785247"/>
              <a:gd name="connsiteX11" fmla="*/ 1923803 w 2260250"/>
              <a:gd name="connsiteY11" fmla="*/ 247772 h 1785247"/>
              <a:gd name="connsiteX12" fmla="*/ 2090057 w 2260250"/>
              <a:gd name="connsiteY12" fmla="*/ 247772 h 1785247"/>
              <a:gd name="connsiteX13" fmla="*/ 2196935 w 2260250"/>
              <a:gd name="connsiteY13" fmla="*/ 152769 h 1785247"/>
              <a:gd name="connsiteX14" fmla="*/ 1220127 w 2260250"/>
              <a:gd name="connsiteY14" fmla="*/ 1785247 h 1785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60250" h="1785247">
                <a:moveTo>
                  <a:pt x="0" y="794037"/>
                </a:moveTo>
                <a:cubicBezTo>
                  <a:pt x="41564" y="770286"/>
                  <a:pt x="83128" y="746535"/>
                  <a:pt x="166255" y="734660"/>
                </a:cubicBezTo>
                <a:cubicBezTo>
                  <a:pt x="249382" y="722785"/>
                  <a:pt x="429491" y="744556"/>
                  <a:pt x="498764" y="722785"/>
                </a:cubicBezTo>
                <a:cubicBezTo>
                  <a:pt x="568037" y="701014"/>
                  <a:pt x="520535" y="611948"/>
                  <a:pt x="581891" y="604031"/>
                </a:cubicBezTo>
                <a:cubicBezTo>
                  <a:pt x="643247" y="596114"/>
                  <a:pt x="807522" y="691117"/>
                  <a:pt x="866899" y="675283"/>
                </a:cubicBezTo>
                <a:cubicBezTo>
                  <a:pt x="926276" y="659449"/>
                  <a:pt x="890650" y="530800"/>
                  <a:pt x="938151" y="509029"/>
                </a:cubicBezTo>
                <a:cubicBezTo>
                  <a:pt x="985652" y="487258"/>
                  <a:pt x="1090551" y="560489"/>
                  <a:pt x="1151907" y="544655"/>
                </a:cubicBezTo>
                <a:cubicBezTo>
                  <a:pt x="1213263" y="528821"/>
                  <a:pt x="1240972" y="429860"/>
                  <a:pt x="1306286" y="414026"/>
                </a:cubicBezTo>
                <a:cubicBezTo>
                  <a:pt x="1371600" y="398192"/>
                  <a:pt x="1484415" y="463506"/>
                  <a:pt x="1543792" y="449652"/>
                </a:cubicBezTo>
                <a:cubicBezTo>
                  <a:pt x="1603169" y="435798"/>
                  <a:pt x="1624941" y="344753"/>
                  <a:pt x="1662546" y="330899"/>
                </a:cubicBezTo>
                <a:cubicBezTo>
                  <a:pt x="1700151" y="317045"/>
                  <a:pt x="1725881" y="380379"/>
                  <a:pt x="1769424" y="366525"/>
                </a:cubicBezTo>
                <a:cubicBezTo>
                  <a:pt x="1812967" y="352671"/>
                  <a:pt x="1870364" y="267564"/>
                  <a:pt x="1923803" y="247772"/>
                </a:cubicBezTo>
                <a:cubicBezTo>
                  <a:pt x="1977242" y="227980"/>
                  <a:pt x="2044535" y="263606"/>
                  <a:pt x="2090057" y="247772"/>
                </a:cubicBezTo>
                <a:cubicBezTo>
                  <a:pt x="2135579" y="231938"/>
                  <a:pt x="2371106" y="-233179"/>
                  <a:pt x="2196935" y="152769"/>
                </a:cubicBezTo>
                <a:cubicBezTo>
                  <a:pt x="2022764" y="538717"/>
                  <a:pt x="1708994" y="772875"/>
                  <a:pt x="1220127" y="1785247"/>
                </a:cubicBezTo>
              </a:path>
            </a:pathLst>
          </a:custGeom>
          <a:ln w="15875">
            <a:solidFill>
              <a:srgbClr val="C00000"/>
            </a:solidFill>
            <a:tailEnd type="stealth"/>
            <a:extLst>
              <a:ext uri="{C807C97D-BFC1-408E-A445-0C87EB9F89A2}">
                <ask:lineSketchStyleProps xmlns:ask="http://schemas.microsoft.com/office/drawing/2018/sketchyshapes" sd="1219033472">
                  <a:custGeom>
                    <a:avLst/>
                    <a:gdLst>
                      <a:gd name="connsiteX0" fmla="*/ 0 w 2260250"/>
                      <a:gd name="connsiteY0" fmla="*/ 794037 h 2563460"/>
                      <a:gd name="connsiteX1" fmla="*/ 166255 w 2260250"/>
                      <a:gd name="connsiteY1" fmla="*/ 734660 h 2563460"/>
                      <a:gd name="connsiteX2" fmla="*/ 498764 w 2260250"/>
                      <a:gd name="connsiteY2" fmla="*/ 722785 h 2563460"/>
                      <a:gd name="connsiteX3" fmla="*/ 581891 w 2260250"/>
                      <a:gd name="connsiteY3" fmla="*/ 604031 h 2563460"/>
                      <a:gd name="connsiteX4" fmla="*/ 866899 w 2260250"/>
                      <a:gd name="connsiteY4" fmla="*/ 675283 h 2563460"/>
                      <a:gd name="connsiteX5" fmla="*/ 938151 w 2260250"/>
                      <a:gd name="connsiteY5" fmla="*/ 509029 h 2563460"/>
                      <a:gd name="connsiteX6" fmla="*/ 1151907 w 2260250"/>
                      <a:gd name="connsiteY6" fmla="*/ 544655 h 2563460"/>
                      <a:gd name="connsiteX7" fmla="*/ 1306286 w 2260250"/>
                      <a:gd name="connsiteY7" fmla="*/ 414026 h 2563460"/>
                      <a:gd name="connsiteX8" fmla="*/ 1543792 w 2260250"/>
                      <a:gd name="connsiteY8" fmla="*/ 449652 h 2563460"/>
                      <a:gd name="connsiteX9" fmla="*/ 1662546 w 2260250"/>
                      <a:gd name="connsiteY9" fmla="*/ 330899 h 2563460"/>
                      <a:gd name="connsiteX10" fmla="*/ 1769424 w 2260250"/>
                      <a:gd name="connsiteY10" fmla="*/ 366525 h 2563460"/>
                      <a:gd name="connsiteX11" fmla="*/ 1923803 w 2260250"/>
                      <a:gd name="connsiteY11" fmla="*/ 247772 h 2563460"/>
                      <a:gd name="connsiteX12" fmla="*/ 2090057 w 2260250"/>
                      <a:gd name="connsiteY12" fmla="*/ 247772 h 2563460"/>
                      <a:gd name="connsiteX13" fmla="*/ 2196935 w 2260250"/>
                      <a:gd name="connsiteY13" fmla="*/ 152769 h 2563460"/>
                      <a:gd name="connsiteX14" fmla="*/ 1045029 w 2260250"/>
                      <a:gd name="connsiteY14" fmla="*/ 2563460 h 2563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60250" h="2563460" extrusionOk="0">
                        <a:moveTo>
                          <a:pt x="0" y="794037"/>
                        </a:moveTo>
                        <a:cubicBezTo>
                          <a:pt x="37319" y="767668"/>
                          <a:pt x="80694" y="747448"/>
                          <a:pt x="166255" y="734660"/>
                        </a:cubicBezTo>
                        <a:cubicBezTo>
                          <a:pt x="266124" y="726310"/>
                          <a:pt x="417947" y="744923"/>
                          <a:pt x="498764" y="722785"/>
                        </a:cubicBezTo>
                        <a:cubicBezTo>
                          <a:pt x="555748" y="713015"/>
                          <a:pt x="517533" y="628543"/>
                          <a:pt x="581891" y="604031"/>
                        </a:cubicBezTo>
                        <a:cubicBezTo>
                          <a:pt x="631741" y="589819"/>
                          <a:pt x="819044" y="696622"/>
                          <a:pt x="866899" y="675283"/>
                        </a:cubicBezTo>
                        <a:cubicBezTo>
                          <a:pt x="935343" y="660525"/>
                          <a:pt x="895786" y="520230"/>
                          <a:pt x="938151" y="509029"/>
                        </a:cubicBezTo>
                        <a:cubicBezTo>
                          <a:pt x="974426" y="485539"/>
                          <a:pt x="1085314" y="565420"/>
                          <a:pt x="1151907" y="544655"/>
                        </a:cubicBezTo>
                        <a:cubicBezTo>
                          <a:pt x="1211974" y="516525"/>
                          <a:pt x="1239628" y="431728"/>
                          <a:pt x="1306286" y="414026"/>
                        </a:cubicBezTo>
                        <a:cubicBezTo>
                          <a:pt x="1374754" y="399958"/>
                          <a:pt x="1494050" y="465823"/>
                          <a:pt x="1543792" y="449652"/>
                        </a:cubicBezTo>
                        <a:cubicBezTo>
                          <a:pt x="1600631" y="435388"/>
                          <a:pt x="1631894" y="350439"/>
                          <a:pt x="1662546" y="330899"/>
                        </a:cubicBezTo>
                        <a:cubicBezTo>
                          <a:pt x="1707199" y="327537"/>
                          <a:pt x="1726714" y="389004"/>
                          <a:pt x="1769424" y="366525"/>
                        </a:cubicBezTo>
                        <a:cubicBezTo>
                          <a:pt x="1821101" y="365200"/>
                          <a:pt x="1877581" y="276404"/>
                          <a:pt x="1923803" y="247772"/>
                        </a:cubicBezTo>
                        <a:cubicBezTo>
                          <a:pt x="1985789" y="220497"/>
                          <a:pt x="2047391" y="250172"/>
                          <a:pt x="2090057" y="247772"/>
                        </a:cubicBezTo>
                        <a:cubicBezTo>
                          <a:pt x="2069815" y="242737"/>
                          <a:pt x="2325376" y="-264732"/>
                          <a:pt x="2196935" y="152769"/>
                        </a:cubicBezTo>
                        <a:cubicBezTo>
                          <a:pt x="1955094" y="533913"/>
                          <a:pt x="1435568" y="1350652"/>
                          <a:pt x="1045029" y="2563460"/>
                        </a:cubicBezTo>
                      </a:path>
                    </a:pathLst>
                  </a:custGeom>
                  <ask:type>
                    <ask:lineSketchNone/>
                  </ask:type>
                </ask:lineSketchStyleProps>
              </a:ext>
            </a:extLst>
          </a:ln>
        </p:spPr>
        <p:style>
          <a:lnRef idx="1">
            <a:schemeClr val="dk1"/>
          </a:lnRef>
          <a:fillRef idx="0">
            <a:schemeClr val="dk1"/>
          </a:fillRef>
          <a:effectRef idx="0">
            <a:schemeClr val="dk1"/>
          </a:effectRef>
          <a:fontRef idx="minor">
            <a:schemeClr val="tx1"/>
          </a:fontRef>
        </p:style>
        <p:txBody>
          <a:bodyPr rtlCol="0" anchor="ctr"/>
          <a:lstStyle/>
          <a:p>
            <a:pPr algn="ctr"/>
            <a:endParaRPr lang="en-US" dirty="0"/>
          </a:p>
        </p:txBody>
      </p:sp>
    </p:spTree>
    <p:extLst>
      <p:ext uri="{BB962C8B-B14F-4D97-AF65-F5344CB8AC3E}">
        <p14:creationId xmlns:p14="http://schemas.microsoft.com/office/powerpoint/2010/main" val="40395823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149A06-7F99-7F46-8586-CE4B9FD01F2A}"/>
              </a:ext>
            </a:extLst>
          </p:cNvPr>
          <p:cNvSpPr>
            <a:spLocks noGrp="1"/>
          </p:cNvSpPr>
          <p:nvPr>
            <p:ph type="title"/>
          </p:nvPr>
        </p:nvSpPr>
        <p:spPr/>
        <p:txBody>
          <a:bodyPr/>
          <a:lstStyle/>
          <a:p>
            <a:r>
              <a:rPr lang="en-US" dirty="0"/>
              <a:t>Create our tests before we write the code</a:t>
            </a:r>
          </a:p>
        </p:txBody>
      </p:sp>
      <p:sp>
        <p:nvSpPr>
          <p:cNvPr id="9" name="Rectangle 8">
            <a:extLst>
              <a:ext uri="{FF2B5EF4-FFF2-40B4-BE49-F238E27FC236}">
                <a16:creationId xmlns:a16="http://schemas.microsoft.com/office/drawing/2014/main" id="{1006434A-0222-5643-8057-D12E2DDA8E3D}"/>
              </a:ext>
            </a:extLst>
          </p:cNvPr>
          <p:cNvSpPr/>
          <p:nvPr/>
        </p:nvSpPr>
        <p:spPr>
          <a:xfrm>
            <a:off x="567606" y="1151573"/>
            <a:ext cx="10779576" cy="1015663"/>
          </a:xfrm>
          <a:prstGeom prst="rect">
            <a:avLst/>
          </a:prstGeom>
          <a:solidFill>
            <a:schemeClr val="tx1">
              <a:lumMod val="75000"/>
              <a:lumOff val="25000"/>
            </a:schemeClr>
          </a:solidFill>
        </p:spPr>
        <p:txBody>
          <a:bodyPr wrap="square">
            <a:spAutoFit/>
          </a:bodyPr>
          <a:lstStyle/>
          <a:p>
            <a:r>
              <a:rPr lang="en-US" sz="2000" dirty="0">
                <a:solidFill>
                  <a:schemeClr val="bg1">
                    <a:lumMod val="95000"/>
                  </a:schemeClr>
                </a:solidFill>
                <a:latin typeface="Monaco" pitchFamily="2" charset="77"/>
              </a:rPr>
              <a:t>$ </a:t>
            </a:r>
            <a:r>
              <a:rPr lang="en-US" sz="2000" dirty="0" err="1">
                <a:solidFill>
                  <a:schemeClr val="bg1">
                    <a:lumMod val="95000"/>
                  </a:schemeClr>
                </a:solidFill>
                <a:latin typeface="Monaco" pitchFamily="2" charset="77"/>
              </a:rPr>
              <a:t>mkdir</a:t>
            </a:r>
            <a:r>
              <a:rPr lang="en-US" sz="2000" dirty="0">
                <a:solidFill>
                  <a:schemeClr val="bg1">
                    <a:lumMod val="95000"/>
                  </a:schemeClr>
                </a:solidFill>
                <a:latin typeface="Monaco" pitchFamily="2" charset="77"/>
              </a:rPr>
              <a:t> tests</a:t>
            </a:r>
          </a:p>
          <a:p>
            <a:r>
              <a:rPr lang="en-US" sz="2000" dirty="0">
                <a:solidFill>
                  <a:schemeClr val="bg1">
                    <a:lumMod val="95000"/>
                  </a:schemeClr>
                </a:solidFill>
                <a:latin typeface="Monaco" pitchFamily="2" charset="77"/>
              </a:rPr>
              <a:t>$ cp </a:t>
            </a:r>
            <a:r>
              <a:rPr lang="en-US" sz="2000" dirty="0" err="1">
                <a:solidFill>
                  <a:schemeClr val="bg1">
                    <a:lumMod val="95000"/>
                  </a:schemeClr>
                </a:solidFill>
                <a:latin typeface="Monaco" pitchFamily="2" charset="77"/>
              </a:rPr>
              <a:t>check.sh</a:t>
            </a:r>
            <a:r>
              <a:rPr lang="en-US" sz="2000" dirty="0">
                <a:solidFill>
                  <a:schemeClr val="bg1">
                    <a:lumMod val="95000"/>
                  </a:schemeClr>
                </a:solidFill>
                <a:latin typeface="Monaco" pitchFamily="2" charset="77"/>
              </a:rPr>
              <a:t> tests/</a:t>
            </a:r>
            <a:r>
              <a:rPr lang="en-US" sz="2000" dirty="0" err="1">
                <a:solidFill>
                  <a:schemeClr val="bg1">
                    <a:lumMod val="95000"/>
                  </a:schemeClr>
                </a:solidFill>
                <a:latin typeface="Monaco" pitchFamily="2" charset="77"/>
              </a:rPr>
              <a:t>check.sh</a:t>
            </a:r>
            <a:endParaRPr lang="en-US" sz="2000" dirty="0">
              <a:solidFill>
                <a:schemeClr val="bg1">
                  <a:lumMod val="95000"/>
                </a:schemeClr>
              </a:solidFill>
              <a:latin typeface="Monaco" pitchFamily="2" charset="77"/>
            </a:endParaRPr>
          </a:p>
          <a:p>
            <a:r>
              <a:rPr lang="en-US" sz="2000" dirty="0">
                <a:solidFill>
                  <a:schemeClr val="bg1">
                    <a:lumMod val="95000"/>
                  </a:schemeClr>
                </a:solidFill>
                <a:latin typeface="Monaco" pitchFamily="2" charset="77"/>
              </a:rPr>
              <a:t>$ cd tests</a:t>
            </a:r>
          </a:p>
        </p:txBody>
      </p:sp>
      <p:sp>
        <p:nvSpPr>
          <p:cNvPr id="23" name="Rectangle 22">
            <a:extLst>
              <a:ext uri="{FF2B5EF4-FFF2-40B4-BE49-F238E27FC236}">
                <a16:creationId xmlns:a16="http://schemas.microsoft.com/office/drawing/2014/main" id="{35A3A4C5-5A13-0946-A79C-75FD57FE42EE}"/>
              </a:ext>
            </a:extLst>
          </p:cNvPr>
          <p:cNvSpPr/>
          <p:nvPr/>
        </p:nvSpPr>
        <p:spPr>
          <a:xfrm>
            <a:off x="567606" y="3857287"/>
            <a:ext cx="10779577" cy="1323439"/>
          </a:xfrm>
          <a:prstGeom prst="rect">
            <a:avLst/>
          </a:prstGeom>
          <a:solidFill>
            <a:schemeClr val="tx1">
              <a:lumMod val="75000"/>
              <a:lumOff val="25000"/>
            </a:schemeClr>
          </a:solidFill>
        </p:spPr>
        <p:txBody>
          <a:bodyPr wrap="square">
            <a:spAutoFit/>
          </a:bodyPr>
          <a:lstStyle/>
          <a:p>
            <a:r>
              <a:rPr lang="en-US" sz="2000" dirty="0" err="1">
                <a:solidFill>
                  <a:srgbClr val="2CEEEB"/>
                </a:solidFill>
                <a:latin typeface="Monaco" pitchFamily="2" charset="77"/>
              </a:rPr>
              <a:t>enable_testing</a:t>
            </a:r>
            <a:r>
              <a:rPr lang="en-US" sz="2000" dirty="0">
                <a:solidFill>
                  <a:srgbClr val="F2F2F2"/>
                </a:solidFill>
                <a:latin typeface="Monaco" pitchFamily="2" charset="77"/>
              </a:rPr>
              <a:t>()</a:t>
            </a:r>
          </a:p>
          <a:p>
            <a:endParaRPr lang="en-US" sz="2000" dirty="0">
              <a:solidFill>
                <a:srgbClr val="2CEEEB"/>
              </a:solidFill>
              <a:latin typeface="Monaco" pitchFamily="2" charset="77"/>
            </a:endParaRPr>
          </a:p>
          <a:p>
            <a:r>
              <a:rPr lang="en-US" sz="2000" dirty="0" err="1">
                <a:solidFill>
                  <a:srgbClr val="2CEEEB"/>
                </a:solidFill>
                <a:latin typeface="Monaco" pitchFamily="2" charset="77"/>
              </a:rPr>
              <a:t>add_test</a:t>
            </a:r>
            <a:r>
              <a:rPr lang="en-US" sz="2000" dirty="0">
                <a:solidFill>
                  <a:srgbClr val="F2F2F2"/>
                </a:solidFill>
                <a:latin typeface="Monaco" pitchFamily="2" charset="77"/>
              </a:rPr>
              <a:t>(NAME </a:t>
            </a:r>
            <a:r>
              <a:rPr lang="en-US" sz="2000" dirty="0" err="1">
                <a:solidFill>
                  <a:srgbClr val="F2F2F2"/>
                </a:solidFill>
                <a:latin typeface="Monaco" pitchFamily="2" charset="77"/>
              </a:rPr>
              <a:t>ftcs</a:t>
            </a:r>
            <a:r>
              <a:rPr lang="en-US" sz="2000" dirty="0">
                <a:solidFill>
                  <a:srgbClr val="F2F2F2"/>
                </a:solidFill>
                <a:latin typeface="Monaco" pitchFamily="2" charset="77"/>
              </a:rPr>
              <a:t> COMMAND </a:t>
            </a:r>
            <a:r>
              <a:rPr lang="en-US" sz="2000" dirty="0" err="1">
                <a:solidFill>
                  <a:srgbClr val="F2F2F2"/>
                </a:solidFill>
                <a:latin typeface="Monaco" pitchFamily="2" charset="77"/>
              </a:rPr>
              <a:t>check.sh</a:t>
            </a:r>
            <a:r>
              <a:rPr lang="en-US" sz="2000" dirty="0">
                <a:solidFill>
                  <a:srgbClr val="F2F2F2"/>
                </a:solidFill>
                <a:latin typeface="Monaco" pitchFamily="2" charset="77"/>
              </a:rPr>
              <a:t> $&lt;</a:t>
            </a:r>
            <a:r>
              <a:rPr lang="en-US" sz="2000" dirty="0" err="1">
                <a:solidFill>
                  <a:srgbClr val="F2F2F2"/>
                </a:solidFill>
                <a:latin typeface="Monaco" pitchFamily="2" charset="77"/>
              </a:rPr>
              <a:t>TARGET_FILE:heat</a:t>
            </a:r>
            <a:r>
              <a:rPr lang="en-US" sz="2000" dirty="0">
                <a:solidFill>
                  <a:srgbClr val="F2F2F2"/>
                </a:solidFill>
                <a:latin typeface="Monaco" pitchFamily="2" charset="77"/>
              </a:rPr>
              <a:t>&gt; </a:t>
            </a:r>
            <a:r>
              <a:rPr lang="en-US" sz="2000" dirty="0" err="1">
                <a:solidFill>
                  <a:srgbClr val="F2F2F2"/>
                </a:solidFill>
                <a:latin typeface="Monaco" pitchFamily="2" charset="77"/>
              </a:rPr>
              <a:t>ftcs</a:t>
            </a:r>
            <a:r>
              <a:rPr lang="en-US" sz="2000" dirty="0">
                <a:solidFill>
                  <a:srgbClr val="F2F2F2"/>
                </a:solidFill>
                <a:latin typeface="Monaco" pitchFamily="2" charset="77"/>
              </a:rPr>
              <a:t>)</a:t>
            </a:r>
          </a:p>
          <a:p>
            <a:r>
              <a:rPr lang="en-US" sz="2000" dirty="0" err="1">
                <a:solidFill>
                  <a:srgbClr val="2CEEEB"/>
                </a:solidFill>
                <a:latin typeface="Monaco" pitchFamily="2" charset="77"/>
              </a:rPr>
              <a:t>add_test</a:t>
            </a:r>
            <a:r>
              <a:rPr lang="en-US" sz="2000" dirty="0">
                <a:solidFill>
                  <a:srgbClr val="F2F2F2"/>
                </a:solidFill>
                <a:latin typeface="Monaco" pitchFamily="2" charset="77"/>
              </a:rPr>
              <a:t>(NAME upwind15 COMMAND </a:t>
            </a:r>
            <a:r>
              <a:rPr lang="en-US" sz="2000" dirty="0" err="1">
                <a:solidFill>
                  <a:srgbClr val="F2F2F2"/>
                </a:solidFill>
                <a:latin typeface="Monaco" pitchFamily="2" charset="77"/>
              </a:rPr>
              <a:t>check.sh</a:t>
            </a:r>
            <a:r>
              <a:rPr lang="en-US" sz="2000" dirty="0">
                <a:solidFill>
                  <a:srgbClr val="F2F2F2"/>
                </a:solidFill>
                <a:latin typeface="Monaco" pitchFamily="2" charset="77"/>
              </a:rPr>
              <a:t> $&lt;</a:t>
            </a:r>
            <a:r>
              <a:rPr lang="en-US" sz="2000" dirty="0" err="1">
                <a:solidFill>
                  <a:srgbClr val="F2F2F2"/>
                </a:solidFill>
                <a:latin typeface="Monaco" pitchFamily="2" charset="77"/>
              </a:rPr>
              <a:t>TARGET_FILE:heat</a:t>
            </a:r>
            <a:r>
              <a:rPr lang="en-US" sz="2000" dirty="0">
                <a:solidFill>
                  <a:srgbClr val="F2F2F2"/>
                </a:solidFill>
                <a:latin typeface="Monaco" pitchFamily="2" charset="77"/>
              </a:rPr>
              <a:t>&gt; upwind15)</a:t>
            </a:r>
          </a:p>
        </p:txBody>
      </p:sp>
      <p:sp>
        <p:nvSpPr>
          <p:cNvPr id="24" name="Content Placeholder 2">
            <a:extLst>
              <a:ext uri="{FF2B5EF4-FFF2-40B4-BE49-F238E27FC236}">
                <a16:creationId xmlns:a16="http://schemas.microsoft.com/office/drawing/2014/main" id="{FD77488F-3837-4845-9522-439E59D52547}"/>
              </a:ext>
            </a:extLst>
          </p:cNvPr>
          <p:cNvSpPr>
            <a:spLocks noGrp="1"/>
          </p:cNvSpPr>
          <p:nvPr>
            <p:ph idx="1"/>
          </p:nvPr>
        </p:nvSpPr>
        <p:spPr>
          <a:xfrm>
            <a:off x="678132" y="2262996"/>
            <a:ext cx="8085900" cy="560193"/>
          </a:xfrm>
        </p:spPr>
        <p:txBody>
          <a:bodyPr/>
          <a:lstStyle/>
          <a:p>
            <a:r>
              <a:rPr lang="en-US" dirty="0"/>
              <a:t>Create </a:t>
            </a:r>
            <a:r>
              <a:rPr lang="en-US" dirty="0" err="1">
                <a:solidFill>
                  <a:schemeClr val="tx2"/>
                </a:solidFill>
                <a:latin typeface="Menlo" panose="020B0609030804020204" pitchFamily="49" charset="0"/>
                <a:ea typeface="Menlo" panose="020B0609030804020204" pitchFamily="49" charset="0"/>
                <a:cs typeface="Menlo" panose="020B0609030804020204" pitchFamily="49" charset="0"/>
              </a:rPr>
              <a:t>CMakeLists.txt</a:t>
            </a:r>
            <a:endParaRPr lang="en-US" dirty="0">
              <a:solidFill>
                <a:schemeClr val="tx2"/>
              </a:solidFill>
              <a:latin typeface="Menlo" panose="020B0609030804020204" pitchFamily="49" charset="0"/>
              <a:ea typeface="Menlo" panose="020B0609030804020204" pitchFamily="49" charset="0"/>
              <a:cs typeface="Menlo" panose="020B0609030804020204" pitchFamily="49" charset="0"/>
            </a:endParaRPr>
          </a:p>
          <a:p>
            <a:r>
              <a:rPr lang="en-US" dirty="0"/>
              <a:t>Add test for new kernel</a:t>
            </a:r>
          </a:p>
          <a:p>
            <a:r>
              <a:rPr lang="en-US" dirty="0"/>
              <a:t>Optionally add test for existing kernel</a:t>
            </a:r>
          </a:p>
        </p:txBody>
      </p:sp>
      <p:sp>
        <p:nvSpPr>
          <p:cNvPr id="25" name="Rectangle 24">
            <a:extLst>
              <a:ext uri="{FF2B5EF4-FFF2-40B4-BE49-F238E27FC236}">
                <a16:creationId xmlns:a16="http://schemas.microsoft.com/office/drawing/2014/main" id="{5D98DE7D-D0FC-D04A-81DD-33265A6DB68E}"/>
              </a:ext>
            </a:extLst>
          </p:cNvPr>
          <p:cNvSpPr/>
          <p:nvPr/>
        </p:nvSpPr>
        <p:spPr>
          <a:xfrm>
            <a:off x="567606" y="5537150"/>
            <a:ext cx="7260212" cy="338554"/>
          </a:xfrm>
          <a:prstGeom prst="rect">
            <a:avLst/>
          </a:prstGeom>
        </p:spPr>
        <p:txBody>
          <a:bodyPr wrap="square">
            <a:spAutoFit/>
          </a:bodyPr>
          <a:lstStyle/>
          <a:p>
            <a:r>
              <a:rPr lang="en-US" sz="1600" dirty="0">
                <a:solidFill>
                  <a:schemeClr val="tx2"/>
                </a:solidFill>
                <a:latin typeface="Menlo" panose="020B0609030804020204" pitchFamily="49" charset="0"/>
                <a:ea typeface="Menlo" panose="020B0609030804020204" pitchFamily="49" charset="0"/>
                <a:cs typeface="Menlo" panose="020B0609030804020204" pitchFamily="49" charset="0"/>
                <a:hlinkClick r:id="rId3"/>
              </a:rPr>
              <a:t>https://cmake.org/cmake/help/latest/command/add_test.html</a:t>
            </a:r>
            <a:endParaRPr lang="en-US" sz="1600" dirty="0">
              <a:solidFill>
                <a:schemeClr val="tx2"/>
              </a:solidFill>
              <a:latin typeface="Menlo" panose="020B0609030804020204" pitchFamily="49" charset="0"/>
              <a:ea typeface="Menlo" panose="020B0609030804020204" pitchFamily="49" charset="0"/>
              <a:cs typeface="Menlo" panose="020B0609030804020204" pitchFamily="49" charset="0"/>
            </a:endParaRPr>
          </a:p>
        </p:txBody>
      </p:sp>
    </p:spTree>
    <p:extLst>
      <p:ext uri="{BB962C8B-B14F-4D97-AF65-F5344CB8AC3E}">
        <p14:creationId xmlns:p14="http://schemas.microsoft.com/office/powerpoint/2010/main" val="36739230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149A06-7F99-7F46-8586-CE4B9FD01F2A}"/>
              </a:ext>
            </a:extLst>
          </p:cNvPr>
          <p:cNvSpPr>
            <a:spLocks noGrp="1"/>
          </p:cNvSpPr>
          <p:nvPr>
            <p:ph type="title"/>
          </p:nvPr>
        </p:nvSpPr>
        <p:spPr/>
        <p:txBody>
          <a:bodyPr/>
          <a:lstStyle/>
          <a:p>
            <a:r>
              <a:rPr lang="en-US" dirty="0"/>
              <a:t>Re-run </a:t>
            </a:r>
            <a:r>
              <a:rPr lang="en-US" dirty="0" err="1"/>
              <a:t>cmake</a:t>
            </a:r>
            <a:r>
              <a:rPr lang="en-US" dirty="0"/>
              <a:t> to enable tests</a:t>
            </a:r>
          </a:p>
        </p:txBody>
      </p:sp>
      <p:sp>
        <p:nvSpPr>
          <p:cNvPr id="9" name="Rectangle 8">
            <a:extLst>
              <a:ext uri="{FF2B5EF4-FFF2-40B4-BE49-F238E27FC236}">
                <a16:creationId xmlns:a16="http://schemas.microsoft.com/office/drawing/2014/main" id="{1006434A-0222-5643-8057-D12E2DDA8E3D}"/>
              </a:ext>
            </a:extLst>
          </p:cNvPr>
          <p:cNvSpPr/>
          <p:nvPr/>
        </p:nvSpPr>
        <p:spPr>
          <a:xfrm>
            <a:off x="567605" y="967236"/>
            <a:ext cx="10779577" cy="1015663"/>
          </a:xfrm>
          <a:prstGeom prst="rect">
            <a:avLst/>
          </a:prstGeom>
          <a:solidFill>
            <a:schemeClr val="tx1">
              <a:lumMod val="75000"/>
              <a:lumOff val="25000"/>
            </a:schemeClr>
          </a:solidFill>
        </p:spPr>
        <p:txBody>
          <a:bodyPr wrap="square">
            <a:spAutoFit/>
          </a:bodyPr>
          <a:lstStyle/>
          <a:p>
            <a:r>
              <a:rPr lang="en-US" sz="2000" dirty="0">
                <a:solidFill>
                  <a:schemeClr val="bg1">
                    <a:lumMod val="95000"/>
                  </a:schemeClr>
                </a:solidFill>
                <a:latin typeface="Monaco" pitchFamily="2" charset="77"/>
              </a:rPr>
              <a:t>$ cd ..</a:t>
            </a:r>
          </a:p>
          <a:p>
            <a:r>
              <a:rPr lang="en-US" sz="2000" dirty="0">
                <a:solidFill>
                  <a:schemeClr val="bg1">
                    <a:lumMod val="95000"/>
                  </a:schemeClr>
                </a:solidFill>
                <a:latin typeface="Monaco" pitchFamily="2" charset="77"/>
              </a:rPr>
              <a:t>$ </a:t>
            </a:r>
            <a:r>
              <a:rPr lang="en-US" sz="2000" dirty="0" err="1">
                <a:solidFill>
                  <a:schemeClr val="bg1">
                    <a:lumMod val="95000"/>
                  </a:schemeClr>
                </a:solidFill>
                <a:latin typeface="Monaco" pitchFamily="2" charset="77"/>
              </a:rPr>
              <a:t>cmake</a:t>
            </a:r>
            <a:r>
              <a:rPr lang="en-US" sz="2000" dirty="0">
                <a:solidFill>
                  <a:schemeClr val="bg1">
                    <a:lumMod val="95000"/>
                  </a:schemeClr>
                </a:solidFill>
                <a:latin typeface="Monaco" pitchFamily="2" charset="77"/>
              </a:rPr>
              <a:t> -DBUILD_TESTS=ON .</a:t>
            </a:r>
          </a:p>
          <a:p>
            <a:r>
              <a:rPr lang="en-US" sz="2000" dirty="0">
                <a:solidFill>
                  <a:schemeClr val="bg1">
                    <a:lumMod val="95000"/>
                  </a:schemeClr>
                </a:solidFill>
                <a:latin typeface="Monaco" pitchFamily="2" charset="77"/>
              </a:rPr>
              <a:t>$ cd tests</a:t>
            </a:r>
          </a:p>
        </p:txBody>
      </p:sp>
      <p:sp>
        <p:nvSpPr>
          <p:cNvPr id="23" name="Rectangle 22">
            <a:extLst>
              <a:ext uri="{FF2B5EF4-FFF2-40B4-BE49-F238E27FC236}">
                <a16:creationId xmlns:a16="http://schemas.microsoft.com/office/drawing/2014/main" id="{35A3A4C5-5A13-0946-A79C-75FD57FE42EE}"/>
              </a:ext>
            </a:extLst>
          </p:cNvPr>
          <p:cNvSpPr/>
          <p:nvPr/>
        </p:nvSpPr>
        <p:spPr>
          <a:xfrm>
            <a:off x="567606" y="2535517"/>
            <a:ext cx="10779577" cy="3970318"/>
          </a:xfrm>
          <a:prstGeom prst="rect">
            <a:avLst/>
          </a:prstGeom>
          <a:solidFill>
            <a:schemeClr val="tx1">
              <a:lumMod val="75000"/>
              <a:lumOff val="25000"/>
            </a:schemeClr>
          </a:solidFill>
        </p:spPr>
        <p:txBody>
          <a:bodyPr wrap="square">
            <a:spAutoFit/>
          </a:bodyPr>
          <a:lstStyle/>
          <a:p>
            <a:r>
              <a:rPr lang="en-US" dirty="0">
                <a:solidFill>
                  <a:schemeClr val="bg1">
                    <a:lumMod val="95000"/>
                  </a:schemeClr>
                </a:solidFill>
                <a:latin typeface="Monaco" pitchFamily="2" charset="77"/>
              </a:rPr>
              <a:t>$ </a:t>
            </a:r>
            <a:r>
              <a:rPr lang="en-US" dirty="0" err="1">
                <a:solidFill>
                  <a:schemeClr val="bg1">
                    <a:lumMod val="95000"/>
                  </a:schemeClr>
                </a:solidFill>
                <a:latin typeface="Monaco" pitchFamily="2" charset="77"/>
              </a:rPr>
              <a:t>ctest</a:t>
            </a:r>
            <a:endParaRPr lang="en-US" dirty="0">
              <a:solidFill>
                <a:schemeClr val="bg1">
                  <a:lumMod val="95000"/>
                </a:schemeClr>
              </a:solidFill>
              <a:latin typeface="Monaco" pitchFamily="2" charset="77"/>
            </a:endParaRPr>
          </a:p>
          <a:p>
            <a:r>
              <a:rPr lang="en-US" dirty="0">
                <a:solidFill>
                  <a:schemeClr val="bg1">
                    <a:lumMod val="95000"/>
                  </a:schemeClr>
                </a:solidFill>
                <a:latin typeface="Monaco" pitchFamily="2" charset="77"/>
              </a:rPr>
              <a:t>Test project /home/tutorial/hello-numerical-world/tests</a:t>
            </a:r>
          </a:p>
          <a:p>
            <a:r>
              <a:rPr lang="en-US" dirty="0">
                <a:solidFill>
                  <a:schemeClr val="bg1">
                    <a:lumMod val="95000"/>
                  </a:schemeClr>
                </a:solidFill>
                <a:latin typeface="Monaco" pitchFamily="2" charset="77"/>
              </a:rPr>
              <a:t>    Start 1: </a:t>
            </a:r>
            <a:r>
              <a:rPr lang="en-US" dirty="0" err="1">
                <a:solidFill>
                  <a:schemeClr val="bg1">
                    <a:lumMod val="95000"/>
                  </a:schemeClr>
                </a:solidFill>
                <a:latin typeface="Monaco" pitchFamily="2" charset="77"/>
              </a:rPr>
              <a:t>ftcs</a:t>
            </a:r>
            <a:endParaRPr lang="en-US" dirty="0">
              <a:solidFill>
                <a:schemeClr val="bg1">
                  <a:lumMod val="95000"/>
                </a:schemeClr>
              </a:solidFill>
              <a:latin typeface="Monaco" pitchFamily="2" charset="77"/>
            </a:endParaRPr>
          </a:p>
          <a:p>
            <a:r>
              <a:rPr lang="en-US" dirty="0">
                <a:solidFill>
                  <a:schemeClr val="bg1">
                    <a:lumMod val="95000"/>
                  </a:schemeClr>
                </a:solidFill>
                <a:latin typeface="Monaco" pitchFamily="2" charset="77"/>
              </a:rPr>
              <a:t>1/2 Test #1: </a:t>
            </a:r>
            <a:r>
              <a:rPr lang="en-US" dirty="0" err="1">
                <a:solidFill>
                  <a:schemeClr val="bg1">
                    <a:lumMod val="95000"/>
                  </a:schemeClr>
                </a:solidFill>
                <a:latin typeface="Monaco" pitchFamily="2" charset="77"/>
              </a:rPr>
              <a:t>ftcs</a:t>
            </a:r>
            <a:r>
              <a:rPr lang="en-US" dirty="0">
                <a:solidFill>
                  <a:schemeClr val="bg1">
                    <a:lumMod val="95000"/>
                  </a:schemeClr>
                </a:solidFill>
                <a:latin typeface="Monaco" pitchFamily="2" charset="77"/>
              </a:rPr>
              <a:t> .............................   Passed    0.23 sec</a:t>
            </a:r>
          </a:p>
          <a:p>
            <a:r>
              <a:rPr lang="en-US" dirty="0">
                <a:solidFill>
                  <a:schemeClr val="bg1">
                    <a:lumMod val="95000"/>
                  </a:schemeClr>
                </a:solidFill>
                <a:latin typeface="Monaco" pitchFamily="2" charset="77"/>
              </a:rPr>
              <a:t>    Start 2: upwind15</a:t>
            </a:r>
          </a:p>
          <a:p>
            <a:r>
              <a:rPr lang="en-US" dirty="0">
                <a:solidFill>
                  <a:schemeClr val="bg1">
                    <a:lumMod val="95000"/>
                  </a:schemeClr>
                </a:solidFill>
                <a:latin typeface="Monaco" pitchFamily="2" charset="77"/>
              </a:rPr>
              <a:t>2/2 Test #2: upwind15 .........................***Failed    0.01 sec</a:t>
            </a:r>
          </a:p>
          <a:p>
            <a:endParaRPr lang="en-US" dirty="0">
              <a:solidFill>
                <a:schemeClr val="bg1">
                  <a:lumMod val="95000"/>
                </a:schemeClr>
              </a:solidFill>
              <a:latin typeface="Monaco" pitchFamily="2" charset="77"/>
            </a:endParaRPr>
          </a:p>
          <a:p>
            <a:r>
              <a:rPr lang="en-US" dirty="0">
                <a:solidFill>
                  <a:schemeClr val="bg1">
                    <a:lumMod val="95000"/>
                  </a:schemeClr>
                </a:solidFill>
                <a:latin typeface="Monaco" pitchFamily="2" charset="77"/>
              </a:rPr>
              <a:t>50% tests passed, </a:t>
            </a:r>
            <a:r>
              <a:rPr lang="en-US" dirty="0">
                <a:solidFill>
                  <a:srgbClr val="FF0000"/>
                </a:solidFill>
                <a:latin typeface="Monaco" pitchFamily="2" charset="77"/>
              </a:rPr>
              <a:t>1 tests failed</a:t>
            </a:r>
            <a:r>
              <a:rPr lang="en-US" dirty="0">
                <a:solidFill>
                  <a:schemeClr val="bg1">
                    <a:lumMod val="95000"/>
                  </a:schemeClr>
                </a:solidFill>
                <a:latin typeface="Monaco" pitchFamily="2" charset="77"/>
              </a:rPr>
              <a:t> out of 2</a:t>
            </a:r>
          </a:p>
          <a:p>
            <a:endParaRPr lang="en-US" dirty="0">
              <a:solidFill>
                <a:schemeClr val="bg1">
                  <a:lumMod val="95000"/>
                </a:schemeClr>
              </a:solidFill>
              <a:latin typeface="Monaco" pitchFamily="2" charset="77"/>
            </a:endParaRPr>
          </a:p>
          <a:p>
            <a:r>
              <a:rPr lang="en-US" dirty="0">
                <a:solidFill>
                  <a:schemeClr val="bg1">
                    <a:lumMod val="95000"/>
                  </a:schemeClr>
                </a:solidFill>
                <a:latin typeface="Monaco" pitchFamily="2" charset="77"/>
              </a:rPr>
              <a:t>Total Test time (real) =   0.25 sec</a:t>
            </a:r>
          </a:p>
          <a:p>
            <a:endParaRPr lang="en-US" dirty="0">
              <a:solidFill>
                <a:schemeClr val="bg1">
                  <a:lumMod val="95000"/>
                </a:schemeClr>
              </a:solidFill>
              <a:latin typeface="Monaco" pitchFamily="2" charset="77"/>
            </a:endParaRPr>
          </a:p>
          <a:p>
            <a:r>
              <a:rPr lang="en-US" dirty="0">
                <a:solidFill>
                  <a:schemeClr val="bg1">
                    <a:lumMod val="95000"/>
                  </a:schemeClr>
                </a:solidFill>
                <a:latin typeface="Monaco" pitchFamily="2" charset="77"/>
              </a:rPr>
              <a:t>The following tests FAILED:</a:t>
            </a:r>
          </a:p>
          <a:p>
            <a:r>
              <a:rPr lang="en-US" dirty="0">
                <a:solidFill>
                  <a:schemeClr val="bg1">
                    <a:lumMod val="95000"/>
                  </a:schemeClr>
                </a:solidFill>
                <a:latin typeface="Monaco" pitchFamily="2" charset="77"/>
              </a:rPr>
              <a:t>	  </a:t>
            </a:r>
            <a:r>
              <a:rPr lang="en-US" dirty="0">
                <a:solidFill>
                  <a:srgbClr val="FF0000"/>
                </a:solidFill>
                <a:latin typeface="Monaco" pitchFamily="2" charset="77"/>
              </a:rPr>
              <a:t>2 - upwind15 (Failed)</a:t>
            </a:r>
          </a:p>
          <a:p>
            <a:r>
              <a:rPr lang="en-US" dirty="0">
                <a:solidFill>
                  <a:schemeClr val="bg1">
                    <a:lumMod val="95000"/>
                  </a:schemeClr>
                </a:solidFill>
                <a:latin typeface="Monaco" pitchFamily="2" charset="77"/>
              </a:rPr>
              <a:t>Errors while running </a:t>
            </a:r>
            <a:r>
              <a:rPr lang="en-US" dirty="0" err="1">
                <a:solidFill>
                  <a:schemeClr val="bg1">
                    <a:lumMod val="95000"/>
                  </a:schemeClr>
                </a:solidFill>
                <a:latin typeface="Monaco" pitchFamily="2" charset="77"/>
              </a:rPr>
              <a:t>CTest</a:t>
            </a:r>
            <a:endParaRPr lang="en-US" dirty="0">
              <a:solidFill>
                <a:schemeClr val="bg1">
                  <a:lumMod val="95000"/>
                </a:schemeClr>
              </a:solidFill>
              <a:latin typeface="Monaco" pitchFamily="2" charset="77"/>
            </a:endParaRPr>
          </a:p>
        </p:txBody>
      </p:sp>
      <p:sp>
        <p:nvSpPr>
          <p:cNvPr id="8" name="Content Placeholder 2">
            <a:extLst>
              <a:ext uri="{FF2B5EF4-FFF2-40B4-BE49-F238E27FC236}">
                <a16:creationId xmlns:a16="http://schemas.microsoft.com/office/drawing/2014/main" id="{7FCE028A-6729-5F4C-B34F-5D3C670D420C}"/>
              </a:ext>
            </a:extLst>
          </p:cNvPr>
          <p:cNvSpPr>
            <a:spLocks noGrp="1"/>
          </p:cNvSpPr>
          <p:nvPr>
            <p:ph idx="1"/>
          </p:nvPr>
        </p:nvSpPr>
        <p:spPr>
          <a:xfrm>
            <a:off x="678132" y="2072390"/>
            <a:ext cx="8085900" cy="560193"/>
          </a:xfrm>
        </p:spPr>
        <p:txBody>
          <a:bodyPr/>
          <a:lstStyle/>
          <a:p>
            <a:r>
              <a:rPr lang="en-US" dirty="0"/>
              <a:t>Run tests</a:t>
            </a:r>
          </a:p>
        </p:txBody>
      </p:sp>
    </p:spTree>
    <p:extLst>
      <p:ext uri="{BB962C8B-B14F-4D97-AF65-F5344CB8AC3E}">
        <p14:creationId xmlns:p14="http://schemas.microsoft.com/office/powerpoint/2010/main" val="37240922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149A06-7F99-7F46-8586-CE4B9FD01F2A}"/>
              </a:ext>
            </a:extLst>
          </p:cNvPr>
          <p:cNvSpPr>
            <a:spLocks noGrp="1"/>
          </p:cNvSpPr>
          <p:nvPr>
            <p:ph type="title"/>
          </p:nvPr>
        </p:nvSpPr>
        <p:spPr/>
        <p:txBody>
          <a:bodyPr/>
          <a:lstStyle/>
          <a:p>
            <a:r>
              <a:rPr lang="en-US" dirty="0"/>
              <a:t>Add new kernel to make test succeed</a:t>
            </a:r>
          </a:p>
        </p:txBody>
      </p:sp>
      <p:sp>
        <p:nvSpPr>
          <p:cNvPr id="23" name="Rectangle 22">
            <a:extLst>
              <a:ext uri="{FF2B5EF4-FFF2-40B4-BE49-F238E27FC236}">
                <a16:creationId xmlns:a16="http://schemas.microsoft.com/office/drawing/2014/main" id="{35A3A4C5-5A13-0946-A79C-75FD57FE42EE}"/>
              </a:ext>
            </a:extLst>
          </p:cNvPr>
          <p:cNvSpPr/>
          <p:nvPr/>
        </p:nvSpPr>
        <p:spPr>
          <a:xfrm>
            <a:off x="567605" y="2361779"/>
            <a:ext cx="11372472" cy="1569660"/>
          </a:xfrm>
          <a:prstGeom prst="rect">
            <a:avLst/>
          </a:prstGeom>
          <a:solidFill>
            <a:schemeClr val="tx1">
              <a:lumMod val="75000"/>
              <a:lumOff val="25000"/>
            </a:schemeClr>
          </a:solidFill>
        </p:spPr>
        <p:txBody>
          <a:bodyPr wrap="square">
            <a:spAutoFit/>
          </a:bodyPr>
          <a:lstStyle/>
          <a:p>
            <a:r>
              <a:rPr lang="en-US" sz="1600" dirty="0">
                <a:solidFill>
                  <a:schemeClr val="bg1">
                    <a:lumMod val="95000"/>
                  </a:schemeClr>
                </a:solidFill>
                <a:latin typeface="Monaco" pitchFamily="2" charset="77"/>
              </a:rPr>
              <a:t> 68 </a:t>
            </a:r>
          </a:p>
          <a:p>
            <a:r>
              <a:rPr lang="en-US" sz="1600" dirty="0">
                <a:solidFill>
                  <a:schemeClr val="bg1">
                    <a:lumMod val="95000"/>
                  </a:schemeClr>
                </a:solidFill>
                <a:latin typeface="Monaco" pitchFamily="2" charset="77"/>
              </a:rPr>
              <a:t> 69 extern bool</a:t>
            </a:r>
          </a:p>
          <a:p>
            <a:r>
              <a:rPr lang="en-US" sz="1600" dirty="0">
                <a:solidFill>
                  <a:schemeClr val="bg1">
                    <a:lumMod val="95000"/>
                  </a:schemeClr>
                </a:solidFill>
                <a:latin typeface="Monaco" pitchFamily="2" charset="77"/>
              </a:rPr>
              <a:t> 70 update_solution_upwind15(int n,</a:t>
            </a:r>
          </a:p>
          <a:p>
            <a:r>
              <a:rPr lang="en-US" sz="1600" dirty="0">
                <a:solidFill>
                  <a:schemeClr val="bg1">
                    <a:lumMod val="95000"/>
                  </a:schemeClr>
                </a:solidFill>
                <a:latin typeface="Monaco" pitchFamily="2" charset="77"/>
              </a:rPr>
              <a:t> 71     Double *</a:t>
            </a:r>
            <a:r>
              <a:rPr lang="en-US" sz="1600" dirty="0" err="1">
                <a:solidFill>
                  <a:schemeClr val="bg1">
                    <a:lumMod val="95000"/>
                  </a:schemeClr>
                </a:solidFill>
                <a:latin typeface="Monaco" pitchFamily="2" charset="77"/>
              </a:rPr>
              <a:t>curr</a:t>
            </a:r>
            <a:r>
              <a:rPr lang="en-US" sz="1600" dirty="0">
                <a:solidFill>
                  <a:schemeClr val="bg1">
                    <a:lumMod val="95000"/>
                  </a:schemeClr>
                </a:solidFill>
                <a:latin typeface="Monaco" pitchFamily="2" charset="77"/>
              </a:rPr>
              <a:t>, Double const *last,</a:t>
            </a:r>
          </a:p>
          <a:p>
            <a:r>
              <a:rPr lang="en-US" sz="1600" dirty="0">
                <a:solidFill>
                  <a:schemeClr val="bg1">
                    <a:lumMod val="95000"/>
                  </a:schemeClr>
                </a:solidFill>
                <a:latin typeface="Monaco" pitchFamily="2" charset="77"/>
              </a:rPr>
              <a:t> 72     Double alpha, Double dx, Double dt,</a:t>
            </a:r>
          </a:p>
          <a:p>
            <a:r>
              <a:rPr lang="en-US" sz="1600" dirty="0">
                <a:solidFill>
                  <a:schemeClr val="bg1">
                    <a:lumMod val="95000"/>
                  </a:schemeClr>
                </a:solidFill>
                <a:latin typeface="Monaco" pitchFamily="2" charset="77"/>
              </a:rPr>
              <a:t> 73     Double bc_0, Double bc_1);</a:t>
            </a:r>
          </a:p>
        </p:txBody>
      </p:sp>
      <p:sp>
        <p:nvSpPr>
          <p:cNvPr id="8" name="Content Placeholder 2">
            <a:extLst>
              <a:ext uri="{FF2B5EF4-FFF2-40B4-BE49-F238E27FC236}">
                <a16:creationId xmlns:a16="http://schemas.microsoft.com/office/drawing/2014/main" id="{7FCE028A-6729-5F4C-B34F-5D3C670D420C}"/>
              </a:ext>
            </a:extLst>
          </p:cNvPr>
          <p:cNvSpPr>
            <a:spLocks noGrp="1"/>
          </p:cNvSpPr>
          <p:nvPr>
            <p:ph idx="1"/>
          </p:nvPr>
        </p:nvSpPr>
        <p:spPr>
          <a:xfrm>
            <a:off x="567604" y="1463033"/>
            <a:ext cx="8085900" cy="560193"/>
          </a:xfrm>
        </p:spPr>
        <p:txBody>
          <a:bodyPr/>
          <a:lstStyle/>
          <a:p>
            <a:r>
              <a:rPr lang="en-US" dirty="0"/>
              <a:t>Edit</a:t>
            </a:r>
            <a:r>
              <a:rPr lang="en-US" dirty="0">
                <a:solidFill>
                  <a:schemeClr val="tx2"/>
                </a:solidFill>
                <a:latin typeface="Menlo" panose="020B0609030804020204" pitchFamily="49" charset="0"/>
                <a:ea typeface="Menlo" panose="020B0609030804020204" pitchFamily="49" charset="0"/>
                <a:cs typeface="Menlo" panose="020B0609030804020204" pitchFamily="49" charset="0"/>
              </a:rPr>
              <a:t> </a:t>
            </a:r>
            <a:r>
              <a:rPr lang="en-US" dirty="0" err="1">
                <a:solidFill>
                  <a:schemeClr val="tx2"/>
                </a:solidFill>
                <a:latin typeface="Menlo" panose="020B0609030804020204" pitchFamily="49" charset="0"/>
                <a:ea typeface="Menlo" panose="020B0609030804020204" pitchFamily="49" charset="0"/>
                <a:cs typeface="Menlo" panose="020B0609030804020204" pitchFamily="49" charset="0"/>
              </a:rPr>
              <a:t>heat.C</a:t>
            </a:r>
            <a:endParaRPr lang="en-US" dirty="0">
              <a:solidFill>
                <a:schemeClr val="tx2"/>
              </a:solidFill>
              <a:latin typeface="Menlo" panose="020B0609030804020204" pitchFamily="49" charset="0"/>
              <a:ea typeface="Menlo" panose="020B0609030804020204" pitchFamily="49" charset="0"/>
              <a:cs typeface="Menlo" panose="020B0609030804020204" pitchFamily="49" charset="0"/>
            </a:endParaRPr>
          </a:p>
          <a:p>
            <a:r>
              <a:rPr lang="en-US" sz="2400" dirty="0"/>
              <a:t>Add prototype</a:t>
            </a:r>
          </a:p>
          <a:p>
            <a:endParaRPr lang="en-US" dirty="0"/>
          </a:p>
          <a:p>
            <a:endParaRPr lang="en-US" dirty="0"/>
          </a:p>
          <a:p>
            <a:endParaRPr lang="en-US" dirty="0"/>
          </a:p>
          <a:p>
            <a:r>
              <a:rPr lang="en-US" dirty="0"/>
              <a:t>Modify assertion</a:t>
            </a:r>
          </a:p>
          <a:p>
            <a:endParaRPr lang="en-US" dirty="0"/>
          </a:p>
          <a:p>
            <a:r>
              <a:rPr lang="en-US" dirty="0"/>
              <a:t>Call kernel</a:t>
            </a:r>
          </a:p>
        </p:txBody>
      </p:sp>
      <p:sp>
        <p:nvSpPr>
          <p:cNvPr id="6" name="Rectangle 5">
            <a:extLst>
              <a:ext uri="{FF2B5EF4-FFF2-40B4-BE49-F238E27FC236}">
                <a16:creationId xmlns:a16="http://schemas.microsoft.com/office/drawing/2014/main" id="{E1EA1ABB-89C7-FC48-A7EB-96299CEBCCBB}"/>
              </a:ext>
            </a:extLst>
          </p:cNvPr>
          <p:cNvSpPr/>
          <p:nvPr/>
        </p:nvSpPr>
        <p:spPr>
          <a:xfrm>
            <a:off x="567604" y="4496221"/>
            <a:ext cx="11372473" cy="338554"/>
          </a:xfrm>
          <a:prstGeom prst="rect">
            <a:avLst/>
          </a:prstGeom>
          <a:solidFill>
            <a:schemeClr val="tx1">
              <a:lumMod val="75000"/>
              <a:lumOff val="25000"/>
            </a:schemeClr>
          </a:solidFill>
        </p:spPr>
        <p:txBody>
          <a:bodyPr wrap="square">
            <a:spAutoFit/>
          </a:bodyPr>
          <a:lstStyle/>
          <a:p>
            <a:r>
              <a:rPr lang="en-US" sz="1600" dirty="0">
                <a:solidFill>
                  <a:schemeClr val="bg1">
                    <a:lumMod val="95000"/>
                  </a:schemeClr>
                </a:solidFill>
                <a:latin typeface="Monaco" pitchFamily="2" charset="77"/>
              </a:rPr>
              <a:t> 91     assert(</a:t>
            </a:r>
            <a:r>
              <a:rPr lang="en-US" sz="1600" dirty="0" err="1">
                <a:solidFill>
                  <a:schemeClr val="bg1">
                    <a:lumMod val="95000"/>
                  </a:schemeClr>
                </a:solidFill>
                <a:latin typeface="Monaco" pitchFamily="2" charset="77"/>
              </a:rPr>
              <a:t>strncmp</a:t>
            </a:r>
            <a:r>
              <a:rPr lang="en-US" sz="1600" dirty="0">
                <a:solidFill>
                  <a:schemeClr val="bg1">
                    <a:lumMod val="95000"/>
                  </a:schemeClr>
                </a:solidFill>
                <a:latin typeface="Monaco" pitchFamily="2" charset="77"/>
              </a:rPr>
              <a:t>(</a:t>
            </a:r>
            <a:r>
              <a:rPr lang="en-US" sz="1600" dirty="0" err="1">
                <a:solidFill>
                  <a:schemeClr val="bg1">
                    <a:lumMod val="95000"/>
                  </a:schemeClr>
                </a:solidFill>
                <a:latin typeface="Monaco" pitchFamily="2" charset="77"/>
              </a:rPr>
              <a:t>alg</a:t>
            </a:r>
            <a:r>
              <a:rPr lang="en-US" sz="1600" dirty="0">
                <a:solidFill>
                  <a:schemeClr val="bg1">
                    <a:lumMod val="95000"/>
                  </a:schemeClr>
                </a:solidFill>
                <a:latin typeface="Monaco" pitchFamily="2" charset="77"/>
              </a:rPr>
              <a:t>, "</a:t>
            </a:r>
            <a:r>
              <a:rPr lang="en-US" sz="1600" dirty="0" err="1">
                <a:solidFill>
                  <a:schemeClr val="bg1">
                    <a:lumMod val="95000"/>
                  </a:schemeClr>
                </a:solidFill>
                <a:latin typeface="Monaco" pitchFamily="2" charset="77"/>
              </a:rPr>
              <a:t>ftcs</a:t>
            </a:r>
            <a:r>
              <a:rPr lang="en-US" sz="1600" dirty="0">
                <a:solidFill>
                  <a:schemeClr val="bg1">
                    <a:lumMod val="95000"/>
                  </a:schemeClr>
                </a:solidFill>
                <a:latin typeface="Monaco" pitchFamily="2" charset="77"/>
              </a:rPr>
              <a:t>", 4)==0 || </a:t>
            </a:r>
            <a:r>
              <a:rPr lang="en-US" sz="1600" dirty="0" err="1">
                <a:solidFill>
                  <a:schemeClr val="bg1">
                    <a:lumMod val="95000"/>
                  </a:schemeClr>
                </a:solidFill>
                <a:latin typeface="Monaco" pitchFamily="2" charset="77"/>
              </a:rPr>
              <a:t>strncmp</a:t>
            </a:r>
            <a:r>
              <a:rPr lang="en-US" sz="1600" dirty="0">
                <a:solidFill>
                  <a:schemeClr val="bg1">
                    <a:lumMod val="95000"/>
                  </a:schemeClr>
                </a:solidFill>
                <a:latin typeface="Monaco" pitchFamily="2" charset="77"/>
              </a:rPr>
              <a:t>(</a:t>
            </a:r>
            <a:r>
              <a:rPr lang="en-US" sz="1600" dirty="0" err="1">
                <a:solidFill>
                  <a:schemeClr val="bg1">
                    <a:lumMod val="95000"/>
                  </a:schemeClr>
                </a:solidFill>
                <a:latin typeface="Monaco" pitchFamily="2" charset="77"/>
              </a:rPr>
              <a:t>alg</a:t>
            </a:r>
            <a:r>
              <a:rPr lang="en-US" sz="1600" dirty="0">
                <a:solidFill>
                  <a:schemeClr val="bg1">
                    <a:lumMod val="95000"/>
                  </a:schemeClr>
                </a:solidFill>
                <a:latin typeface="Monaco" pitchFamily="2" charset="77"/>
              </a:rPr>
              <a:t>, "upwind15", 8)==0);</a:t>
            </a:r>
          </a:p>
        </p:txBody>
      </p:sp>
      <p:sp>
        <p:nvSpPr>
          <p:cNvPr id="7" name="Rectangle 6">
            <a:extLst>
              <a:ext uri="{FF2B5EF4-FFF2-40B4-BE49-F238E27FC236}">
                <a16:creationId xmlns:a16="http://schemas.microsoft.com/office/drawing/2014/main" id="{77003708-AC95-B74A-86FC-D6E9145E1EAC}"/>
              </a:ext>
            </a:extLst>
          </p:cNvPr>
          <p:cNvSpPr/>
          <p:nvPr/>
        </p:nvSpPr>
        <p:spPr>
          <a:xfrm>
            <a:off x="567605" y="5439655"/>
            <a:ext cx="11372473" cy="1077218"/>
          </a:xfrm>
          <a:prstGeom prst="rect">
            <a:avLst/>
          </a:prstGeom>
          <a:solidFill>
            <a:schemeClr val="tx1">
              <a:lumMod val="75000"/>
              <a:lumOff val="25000"/>
            </a:schemeClr>
          </a:solidFill>
        </p:spPr>
        <p:txBody>
          <a:bodyPr wrap="square">
            <a:spAutoFit/>
          </a:bodyPr>
          <a:lstStyle/>
          <a:p>
            <a:r>
              <a:rPr lang="en-US" sz="1600" dirty="0">
                <a:solidFill>
                  <a:schemeClr val="bg1">
                    <a:lumMod val="95000"/>
                  </a:schemeClr>
                </a:solidFill>
                <a:latin typeface="Monaco" pitchFamily="2" charset="77"/>
              </a:rPr>
              <a:t>133     if (!</a:t>
            </a:r>
            <a:r>
              <a:rPr lang="en-US" sz="1600" dirty="0" err="1">
                <a:solidFill>
                  <a:schemeClr val="bg1">
                    <a:lumMod val="95000"/>
                  </a:schemeClr>
                </a:solidFill>
                <a:latin typeface="Monaco" pitchFamily="2" charset="77"/>
              </a:rPr>
              <a:t>strcmp</a:t>
            </a:r>
            <a:r>
              <a:rPr lang="en-US" sz="1600" dirty="0">
                <a:solidFill>
                  <a:schemeClr val="bg1">
                    <a:lumMod val="95000"/>
                  </a:schemeClr>
                </a:solidFill>
                <a:latin typeface="Monaco" pitchFamily="2" charset="77"/>
              </a:rPr>
              <a:t>(</a:t>
            </a:r>
            <a:r>
              <a:rPr lang="en-US" sz="1600" dirty="0" err="1">
                <a:solidFill>
                  <a:schemeClr val="bg1">
                    <a:lumMod val="95000"/>
                  </a:schemeClr>
                </a:solidFill>
                <a:latin typeface="Monaco" pitchFamily="2" charset="77"/>
              </a:rPr>
              <a:t>alg</a:t>
            </a:r>
            <a:r>
              <a:rPr lang="en-US" sz="1600" dirty="0">
                <a:solidFill>
                  <a:schemeClr val="bg1">
                    <a:lumMod val="95000"/>
                  </a:schemeClr>
                </a:solidFill>
                <a:latin typeface="Monaco" pitchFamily="2" charset="77"/>
              </a:rPr>
              <a:t>, "</a:t>
            </a:r>
            <a:r>
              <a:rPr lang="en-US" sz="1600" dirty="0" err="1">
                <a:solidFill>
                  <a:schemeClr val="bg1">
                    <a:lumMod val="95000"/>
                  </a:schemeClr>
                </a:solidFill>
                <a:latin typeface="Monaco" pitchFamily="2" charset="77"/>
              </a:rPr>
              <a:t>ftcs</a:t>
            </a:r>
            <a:r>
              <a:rPr lang="en-US" sz="1600" dirty="0">
                <a:solidFill>
                  <a:schemeClr val="bg1">
                    <a:lumMod val="95000"/>
                  </a:schemeClr>
                </a:solidFill>
                <a:latin typeface="Monaco" pitchFamily="2" charset="77"/>
              </a:rPr>
              <a:t>"))</a:t>
            </a:r>
          </a:p>
          <a:p>
            <a:r>
              <a:rPr lang="en-US" sz="1600" dirty="0">
                <a:solidFill>
                  <a:schemeClr val="bg1">
                    <a:lumMod val="95000"/>
                  </a:schemeClr>
                </a:solidFill>
                <a:latin typeface="Monaco" pitchFamily="2" charset="77"/>
              </a:rPr>
              <a:t>134         return </a:t>
            </a:r>
            <a:r>
              <a:rPr lang="en-US" sz="1600" dirty="0" err="1">
                <a:solidFill>
                  <a:schemeClr val="bg1">
                    <a:lumMod val="95000"/>
                  </a:schemeClr>
                </a:solidFill>
                <a:latin typeface="Monaco" pitchFamily="2" charset="77"/>
              </a:rPr>
              <a:t>update_solution_ftcs</a:t>
            </a:r>
            <a:r>
              <a:rPr lang="en-US" sz="1600" dirty="0">
                <a:solidFill>
                  <a:schemeClr val="bg1">
                    <a:lumMod val="95000"/>
                  </a:schemeClr>
                </a:solidFill>
                <a:latin typeface="Monaco" pitchFamily="2" charset="77"/>
              </a:rPr>
              <a:t>(</a:t>
            </a:r>
            <a:r>
              <a:rPr lang="en-US" sz="1600" dirty="0" err="1">
                <a:solidFill>
                  <a:schemeClr val="bg1">
                    <a:lumMod val="95000"/>
                  </a:schemeClr>
                </a:solidFill>
                <a:latin typeface="Monaco" pitchFamily="2" charset="77"/>
              </a:rPr>
              <a:t>Nx</a:t>
            </a:r>
            <a:r>
              <a:rPr lang="en-US" sz="1600" dirty="0">
                <a:solidFill>
                  <a:schemeClr val="bg1">
                    <a:lumMod val="95000"/>
                  </a:schemeClr>
                </a:solidFill>
                <a:latin typeface="Monaco" pitchFamily="2" charset="77"/>
              </a:rPr>
              <a:t>, </a:t>
            </a:r>
            <a:r>
              <a:rPr lang="en-US" sz="1600" dirty="0" err="1">
                <a:solidFill>
                  <a:schemeClr val="bg1">
                    <a:lumMod val="95000"/>
                  </a:schemeClr>
                </a:solidFill>
                <a:latin typeface="Monaco" pitchFamily="2" charset="77"/>
              </a:rPr>
              <a:t>curr</a:t>
            </a:r>
            <a:r>
              <a:rPr lang="en-US" sz="1600" dirty="0">
                <a:solidFill>
                  <a:schemeClr val="bg1">
                    <a:lumMod val="95000"/>
                  </a:schemeClr>
                </a:solidFill>
                <a:latin typeface="Monaco" pitchFamily="2" charset="77"/>
              </a:rPr>
              <a:t>, last, alpha, dx, dt, bc0, bc1);</a:t>
            </a:r>
          </a:p>
          <a:p>
            <a:r>
              <a:rPr lang="en-US" sz="1600" dirty="0">
                <a:solidFill>
                  <a:schemeClr val="bg1">
                    <a:lumMod val="95000"/>
                  </a:schemeClr>
                </a:solidFill>
                <a:latin typeface="Monaco" pitchFamily="2" charset="77"/>
              </a:rPr>
              <a:t>135     else if (!</a:t>
            </a:r>
            <a:r>
              <a:rPr lang="en-US" sz="1600" dirty="0" err="1">
                <a:solidFill>
                  <a:schemeClr val="bg1">
                    <a:lumMod val="95000"/>
                  </a:schemeClr>
                </a:solidFill>
                <a:latin typeface="Monaco" pitchFamily="2" charset="77"/>
              </a:rPr>
              <a:t>strcmp</a:t>
            </a:r>
            <a:r>
              <a:rPr lang="en-US" sz="1600" dirty="0">
                <a:solidFill>
                  <a:schemeClr val="bg1">
                    <a:lumMod val="95000"/>
                  </a:schemeClr>
                </a:solidFill>
                <a:latin typeface="Monaco" pitchFamily="2" charset="77"/>
              </a:rPr>
              <a:t>(</a:t>
            </a:r>
            <a:r>
              <a:rPr lang="en-US" sz="1600" dirty="0" err="1">
                <a:solidFill>
                  <a:schemeClr val="bg1">
                    <a:lumMod val="95000"/>
                  </a:schemeClr>
                </a:solidFill>
                <a:latin typeface="Monaco" pitchFamily="2" charset="77"/>
              </a:rPr>
              <a:t>alg</a:t>
            </a:r>
            <a:r>
              <a:rPr lang="en-US" sz="1600" dirty="0">
                <a:solidFill>
                  <a:schemeClr val="bg1">
                    <a:lumMod val="95000"/>
                  </a:schemeClr>
                </a:solidFill>
                <a:latin typeface="Monaco" pitchFamily="2" charset="77"/>
              </a:rPr>
              <a:t>, "upwind15"))</a:t>
            </a:r>
          </a:p>
          <a:p>
            <a:r>
              <a:rPr lang="en-US" sz="1600" dirty="0">
                <a:solidFill>
                  <a:schemeClr val="bg1">
                    <a:lumMod val="95000"/>
                  </a:schemeClr>
                </a:solidFill>
                <a:latin typeface="Monaco" pitchFamily="2" charset="77"/>
              </a:rPr>
              <a:t>136         return update_solution_upwind15(</a:t>
            </a:r>
            <a:r>
              <a:rPr lang="en-US" sz="1600" dirty="0" err="1">
                <a:solidFill>
                  <a:schemeClr val="bg1">
                    <a:lumMod val="95000"/>
                  </a:schemeClr>
                </a:solidFill>
                <a:latin typeface="Monaco" pitchFamily="2" charset="77"/>
              </a:rPr>
              <a:t>Nx</a:t>
            </a:r>
            <a:r>
              <a:rPr lang="en-US" sz="1600" dirty="0">
                <a:solidFill>
                  <a:schemeClr val="bg1">
                    <a:lumMod val="95000"/>
                  </a:schemeClr>
                </a:solidFill>
                <a:latin typeface="Monaco" pitchFamily="2" charset="77"/>
              </a:rPr>
              <a:t>, </a:t>
            </a:r>
            <a:r>
              <a:rPr lang="en-US" sz="1600" dirty="0" err="1">
                <a:solidFill>
                  <a:schemeClr val="bg1">
                    <a:lumMod val="95000"/>
                  </a:schemeClr>
                </a:solidFill>
                <a:latin typeface="Monaco" pitchFamily="2" charset="77"/>
              </a:rPr>
              <a:t>curr</a:t>
            </a:r>
            <a:r>
              <a:rPr lang="en-US" sz="1600" dirty="0">
                <a:solidFill>
                  <a:schemeClr val="bg1">
                    <a:lumMod val="95000"/>
                  </a:schemeClr>
                </a:solidFill>
                <a:latin typeface="Monaco" pitchFamily="2" charset="77"/>
              </a:rPr>
              <a:t>, last, alpha, dx, dt, bc0, bc1);</a:t>
            </a:r>
          </a:p>
        </p:txBody>
      </p:sp>
      <p:sp>
        <p:nvSpPr>
          <p:cNvPr id="10" name="Rectangle 9">
            <a:extLst>
              <a:ext uri="{FF2B5EF4-FFF2-40B4-BE49-F238E27FC236}">
                <a16:creationId xmlns:a16="http://schemas.microsoft.com/office/drawing/2014/main" id="{7A74F6A1-7398-8C48-87BB-5F4C7CED562D}"/>
              </a:ext>
            </a:extLst>
          </p:cNvPr>
          <p:cNvSpPr/>
          <p:nvPr/>
        </p:nvSpPr>
        <p:spPr>
          <a:xfrm>
            <a:off x="567605" y="1026374"/>
            <a:ext cx="11372473" cy="338554"/>
          </a:xfrm>
          <a:prstGeom prst="rect">
            <a:avLst/>
          </a:prstGeom>
          <a:solidFill>
            <a:schemeClr val="tx1">
              <a:lumMod val="75000"/>
              <a:lumOff val="25000"/>
            </a:schemeClr>
          </a:solidFill>
        </p:spPr>
        <p:txBody>
          <a:bodyPr wrap="square">
            <a:spAutoFit/>
          </a:bodyPr>
          <a:lstStyle/>
          <a:p>
            <a:r>
              <a:rPr lang="en-US" sz="1600" dirty="0">
                <a:solidFill>
                  <a:schemeClr val="bg1">
                    <a:lumMod val="95000"/>
                  </a:schemeClr>
                </a:solidFill>
                <a:latin typeface="Monaco" pitchFamily="2" charset="77"/>
              </a:rPr>
              <a:t>$ cd ..</a:t>
            </a:r>
          </a:p>
        </p:txBody>
      </p:sp>
    </p:spTree>
    <p:extLst>
      <p:ext uri="{BB962C8B-B14F-4D97-AF65-F5344CB8AC3E}">
        <p14:creationId xmlns:p14="http://schemas.microsoft.com/office/powerpoint/2010/main" val="36969835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149A06-7F99-7F46-8586-CE4B9FD01F2A}"/>
              </a:ext>
            </a:extLst>
          </p:cNvPr>
          <p:cNvSpPr>
            <a:spLocks noGrp="1"/>
          </p:cNvSpPr>
          <p:nvPr>
            <p:ph type="title"/>
          </p:nvPr>
        </p:nvSpPr>
        <p:spPr/>
        <p:txBody>
          <a:bodyPr/>
          <a:lstStyle/>
          <a:p>
            <a:r>
              <a:rPr lang="en-US" dirty="0"/>
              <a:t>Add new kernel to build</a:t>
            </a:r>
          </a:p>
        </p:txBody>
      </p:sp>
      <p:sp>
        <p:nvSpPr>
          <p:cNvPr id="23" name="Rectangle 22">
            <a:extLst>
              <a:ext uri="{FF2B5EF4-FFF2-40B4-BE49-F238E27FC236}">
                <a16:creationId xmlns:a16="http://schemas.microsoft.com/office/drawing/2014/main" id="{35A3A4C5-5A13-0946-A79C-75FD57FE42EE}"/>
              </a:ext>
            </a:extLst>
          </p:cNvPr>
          <p:cNvSpPr/>
          <p:nvPr/>
        </p:nvSpPr>
        <p:spPr>
          <a:xfrm>
            <a:off x="567605" y="1495505"/>
            <a:ext cx="11372472" cy="1754326"/>
          </a:xfrm>
          <a:prstGeom prst="rect">
            <a:avLst/>
          </a:prstGeom>
          <a:solidFill>
            <a:schemeClr val="tx1">
              <a:lumMod val="75000"/>
              <a:lumOff val="25000"/>
            </a:schemeClr>
          </a:solidFill>
        </p:spPr>
        <p:txBody>
          <a:bodyPr wrap="square">
            <a:spAutoFit/>
          </a:bodyPr>
          <a:lstStyle/>
          <a:p>
            <a:r>
              <a:rPr lang="en-US" dirty="0">
                <a:solidFill>
                  <a:schemeClr val="bg1">
                    <a:lumMod val="95000"/>
                  </a:schemeClr>
                </a:solidFill>
                <a:latin typeface="Monaco" pitchFamily="2" charset="77"/>
              </a:rPr>
              <a:t>  8 </a:t>
            </a:r>
            <a:r>
              <a:rPr lang="en-US" dirty="0" err="1">
                <a:solidFill>
                  <a:schemeClr val="bg1">
                    <a:lumMod val="95000"/>
                  </a:schemeClr>
                </a:solidFill>
                <a:latin typeface="Monaco" pitchFamily="2" charset="77"/>
              </a:rPr>
              <a:t>add_executable</a:t>
            </a:r>
            <a:r>
              <a:rPr lang="en-US" dirty="0">
                <a:solidFill>
                  <a:schemeClr val="bg1">
                    <a:lumMod val="95000"/>
                  </a:schemeClr>
                </a:solidFill>
                <a:latin typeface="Monaco" pitchFamily="2" charset="77"/>
              </a:rPr>
              <a:t>(heat </a:t>
            </a:r>
            <a:r>
              <a:rPr lang="en-US" dirty="0" err="1">
                <a:solidFill>
                  <a:schemeClr val="bg1">
                    <a:lumMod val="95000"/>
                  </a:schemeClr>
                </a:solidFill>
                <a:latin typeface="Monaco" pitchFamily="2" charset="77"/>
              </a:rPr>
              <a:t>args.C</a:t>
            </a:r>
            <a:endParaRPr lang="en-US" dirty="0">
              <a:solidFill>
                <a:schemeClr val="bg1">
                  <a:lumMod val="95000"/>
                </a:schemeClr>
              </a:solidFill>
              <a:latin typeface="Monaco" pitchFamily="2" charset="77"/>
            </a:endParaRPr>
          </a:p>
          <a:p>
            <a:r>
              <a:rPr lang="en-US" dirty="0">
                <a:solidFill>
                  <a:schemeClr val="bg1">
                    <a:lumMod val="95000"/>
                  </a:schemeClr>
                </a:solidFill>
                <a:latin typeface="Monaco" pitchFamily="2" charset="77"/>
              </a:rPr>
              <a:t>  9                     </a:t>
            </a:r>
            <a:r>
              <a:rPr lang="en-US" dirty="0" err="1">
                <a:solidFill>
                  <a:schemeClr val="bg1">
                    <a:lumMod val="95000"/>
                  </a:schemeClr>
                </a:solidFill>
                <a:latin typeface="Monaco" pitchFamily="2" charset="77"/>
              </a:rPr>
              <a:t>exact.C</a:t>
            </a:r>
            <a:endParaRPr lang="en-US" dirty="0">
              <a:solidFill>
                <a:schemeClr val="bg1">
                  <a:lumMod val="95000"/>
                </a:schemeClr>
              </a:solidFill>
              <a:latin typeface="Monaco" pitchFamily="2" charset="77"/>
            </a:endParaRPr>
          </a:p>
          <a:p>
            <a:r>
              <a:rPr lang="en-US" dirty="0">
                <a:solidFill>
                  <a:schemeClr val="bg1">
                    <a:lumMod val="95000"/>
                  </a:schemeClr>
                </a:solidFill>
                <a:latin typeface="Monaco" pitchFamily="2" charset="77"/>
              </a:rPr>
              <a:t> 10                     </a:t>
            </a:r>
            <a:r>
              <a:rPr lang="en-US" dirty="0" err="1">
                <a:solidFill>
                  <a:schemeClr val="bg1">
                    <a:lumMod val="95000"/>
                  </a:schemeClr>
                </a:solidFill>
                <a:latin typeface="Monaco" pitchFamily="2" charset="77"/>
              </a:rPr>
              <a:t>heat.C</a:t>
            </a:r>
            <a:endParaRPr lang="en-US" dirty="0">
              <a:solidFill>
                <a:schemeClr val="bg1">
                  <a:lumMod val="95000"/>
                </a:schemeClr>
              </a:solidFill>
              <a:latin typeface="Monaco" pitchFamily="2" charset="77"/>
            </a:endParaRPr>
          </a:p>
          <a:p>
            <a:r>
              <a:rPr lang="en-US" dirty="0">
                <a:solidFill>
                  <a:schemeClr val="bg1">
                    <a:lumMod val="95000"/>
                  </a:schemeClr>
                </a:solidFill>
                <a:latin typeface="Monaco" pitchFamily="2" charset="77"/>
              </a:rPr>
              <a:t> 11                     upwind15.C  </a:t>
            </a:r>
            <a:r>
              <a:rPr lang="en-US" dirty="0">
                <a:solidFill>
                  <a:srgbClr val="00FA00"/>
                </a:solidFill>
                <a:latin typeface="Monaco" pitchFamily="2" charset="77"/>
              </a:rPr>
              <a:t>&lt;&lt;&lt; Add new kernel</a:t>
            </a:r>
          </a:p>
          <a:p>
            <a:r>
              <a:rPr lang="en-US" dirty="0">
                <a:solidFill>
                  <a:schemeClr val="bg1">
                    <a:lumMod val="95000"/>
                  </a:schemeClr>
                </a:solidFill>
                <a:latin typeface="Monaco" pitchFamily="2" charset="77"/>
              </a:rPr>
              <a:t> 12                     </a:t>
            </a:r>
            <a:r>
              <a:rPr lang="en-US" dirty="0" err="1">
                <a:solidFill>
                  <a:schemeClr val="bg1">
                    <a:lumMod val="95000"/>
                  </a:schemeClr>
                </a:solidFill>
                <a:latin typeface="Monaco" pitchFamily="2" charset="77"/>
              </a:rPr>
              <a:t>ftcs.C</a:t>
            </a:r>
            <a:endParaRPr lang="en-US" dirty="0">
              <a:solidFill>
                <a:schemeClr val="bg1">
                  <a:lumMod val="95000"/>
                </a:schemeClr>
              </a:solidFill>
              <a:latin typeface="Monaco" pitchFamily="2" charset="77"/>
            </a:endParaRPr>
          </a:p>
          <a:p>
            <a:r>
              <a:rPr lang="en-US" dirty="0">
                <a:solidFill>
                  <a:schemeClr val="bg1">
                    <a:lumMod val="95000"/>
                  </a:schemeClr>
                </a:solidFill>
                <a:latin typeface="Monaco" pitchFamily="2" charset="77"/>
              </a:rPr>
              <a:t> 13                     </a:t>
            </a:r>
            <a:r>
              <a:rPr lang="en-US" dirty="0" err="1">
                <a:solidFill>
                  <a:schemeClr val="bg1">
                    <a:lumMod val="95000"/>
                  </a:schemeClr>
                </a:solidFill>
                <a:latin typeface="Monaco" pitchFamily="2" charset="77"/>
              </a:rPr>
              <a:t>utils.C</a:t>
            </a:r>
            <a:r>
              <a:rPr lang="en-US" dirty="0">
                <a:solidFill>
                  <a:schemeClr val="bg1">
                    <a:lumMod val="95000"/>
                  </a:schemeClr>
                </a:solidFill>
                <a:latin typeface="Monaco" pitchFamily="2" charset="77"/>
              </a:rPr>
              <a:t>)</a:t>
            </a:r>
          </a:p>
        </p:txBody>
      </p:sp>
      <p:sp>
        <p:nvSpPr>
          <p:cNvPr id="8" name="Content Placeholder 2">
            <a:extLst>
              <a:ext uri="{FF2B5EF4-FFF2-40B4-BE49-F238E27FC236}">
                <a16:creationId xmlns:a16="http://schemas.microsoft.com/office/drawing/2014/main" id="{7FCE028A-6729-5F4C-B34F-5D3C670D420C}"/>
              </a:ext>
            </a:extLst>
          </p:cNvPr>
          <p:cNvSpPr>
            <a:spLocks noGrp="1"/>
          </p:cNvSpPr>
          <p:nvPr>
            <p:ph idx="1"/>
          </p:nvPr>
        </p:nvSpPr>
        <p:spPr>
          <a:xfrm>
            <a:off x="567606" y="1090409"/>
            <a:ext cx="8085900" cy="560193"/>
          </a:xfrm>
        </p:spPr>
        <p:txBody>
          <a:bodyPr/>
          <a:lstStyle/>
          <a:p>
            <a:pPr marL="0" indent="0">
              <a:buNone/>
            </a:pPr>
            <a:r>
              <a:rPr lang="en-US" dirty="0" err="1">
                <a:solidFill>
                  <a:schemeClr val="tx2"/>
                </a:solidFill>
                <a:latin typeface="Menlo" panose="020B0609030804020204" pitchFamily="49" charset="0"/>
                <a:ea typeface="Menlo" panose="020B0609030804020204" pitchFamily="49" charset="0"/>
                <a:cs typeface="Menlo" panose="020B0609030804020204" pitchFamily="49" charset="0"/>
              </a:rPr>
              <a:t>CMakeLists.txt</a:t>
            </a:r>
            <a:endParaRPr lang="en-US" dirty="0">
              <a:solidFill>
                <a:schemeClr val="tx2"/>
              </a:solidFill>
              <a:latin typeface="Menlo" panose="020B0609030804020204" pitchFamily="49" charset="0"/>
              <a:ea typeface="Menlo" panose="020B0609030804020204" pitchFamily="49" charset="0"/>
              <a:cs typeface="Menlo" panose="020B0609030804020204" pitchFamily="49" charset="0"/>
            </a:endParaRPr>
          </a:p>
          <a:p>
            <a:pPr marL="0" indent="0">
              <a:buNone/>
            </a:pPr>
            <a:endParaRPr lang="en-US" dirty="0">
              <a:solidFill>
                <a:schemeClr val="tx2"/>
              </a:solidFill>
              <a:latin typeface="Menlo" panose="020B0609030804020204" pitchFamily="49" charset="0"/>
              <a:ea typeface="Menlo" panose="020B0609030804020204" pitchFamily="49" charset="0"/>
              <a:cs typeface="Menlo" panose="020B0609030804020204" pitchFamily="49" charset="0"/>
            </a:endParaRPr>
          </a:p>
          <a:p>
            <a:pPr marL="0" indent="0">
              <a:buNone/>
            </a:pPr>
            <a:endParaRPr lang="en-US" dirty="0">
              <a:solidFill>
                <a:schemeClr val="tx2"/>
              </a:solidFill>
              <a:latin typeface="Menlo" panose="020B0609030804020204" pitchFamily="49" charset="0"/>
              <a:ea typeface="Menlo" panose="020B0609030804020204" pitchFamily="49" charset="0"/>
              <a:cs typeface="Menlo" panose="020B0609030804020204" pitchFamily="49" charset="0"/>
            </a:endParaRPr>
          </a:p>
          <a:p>
            <a:pPr marL="0" indent="0">
              <a:buNone/>
            </a:pPr>
            <a:endParaRPr lang="en-US" dirty="0">
              <a:solidFill>
                <a:schemeClr val="tx2"/>
              </a:solidFill>
              <a:latin typeface="Menlo" panose="020B0609030804020204" pitchFamily="49" charset="0"/>
              <a:ea typeface="Menlo" panose="020B0609030804020204" pitchFamily="49" charset="0"/>
              <a:cs typeface="Menlo" panose="020B0609030804020204" pitchFamily="49" charset="0"/>
            </a:endParaRPr>
          </a:p>
          <a:p>
            <a:pPr marL="0" indent="0">
              <a:buNone/>
            </a:pPr>
            <a:endParaRPr lang="en-US" dirty="0">
              <a:solidFill>
                <a:schemeClr val="tx2"/>
              </a:solidFill>
              <a:latin typeface="Menlo" panose="020B0609030804020204" pitchFamily="49" charset="0"/>
              <a:ea typeface="Menlo" panose="020B0609030804020204" pitchFamily="49" charset="0"/>
              <a:cs typeface="Menlo" panose="020B0609030804020204" pitchFamily="49" charset="0"/>
            </a:endParaRPr>
          </a:p>
          <a:p>
            <a:pPr marL="0" indent="0">
              <a:buNone/>
            </a:pPr>
            <a:endParaRPr lang="en-US" dirty="0"/>
          </a:p>
        </p:txBody>
      </p:sp>
      <p:sp>
        <p:nvSpPr>
          <p:cNvPr id="9" name="Rectangle 8">
            <a:extLst>
              <a:ext uri="{FF2B5EF4-FFF2-40B4-BE49-F238E27FC236}">
                <a16:creationId xmlns:a16="http://schemas.microsoft.com/office/drawing/2014/main" id="{73D40ADC-A19D-E141-8A3D-3EE046B0F236}"/>
              </a:ext>
            </a:extLst>
          </p:cNvPr>
          <p:cNvSpPr/>
          <p:nvPr/>
        </p:nvSpPr>
        <p:spPr>
          <a:xfrm>
            <a:off x="567605" y="3774417"/>
            <a:ext cx="11372472" cy="2585323"/>
          </a:xfrm>
          <a:prstGeom prst="rect">
            <a:avLst/>
          </a:prstGeom>
          <a:solidFill>
            <a:schemeClr val="tx1">
              <a:lumMod val="75000"/>
              <a:lumOff val="25000"/>
            </a:schemeClr>
          </a:solidFill>
        </p:spPr>
        <p:txBody>
          <a:bodyPr wrap="square">
            <a:spAutoFit/>
          </a:bodyPr>
          <a:lstStyle/>
          <a:p>
            <a:r>
              <a:rPr lang="en-US" dirty="0">
                <a:solidFill>
                  <a:schemeClr val="bg1">
                    <a:lumMod val="95000"/>
                  </a:schemeClr>
                </a:solidFill>
                <a:latin typeface="Monaco" pitchFamily="2" charset="77"/>
              </a:rPr>
              <a:t>$ make</a:t>
            </a:r>
          </a:p>
          <a:p>
            <a:r>
              <a:rPr lang="en-US" dirty="0">
                <a:solidFill>
                  <a:schemeClr val="bg1">
                    <a:lumMod val="95000"/>
                  </a:schemeClr>
                </a:solidFill>
                <a:latin typeface="Monaco" pitchFamily="2" charset="77"/>
              </a:rPr>
              <a:t>-- Configuring done</a:t>
            </a:r>
          </a:p>
          <a:p>
            <a:r>
              <a:rPr lang="en-US" dirty="0">
                <a:solidFill>
                  <a:schemeClr val="bg1">
                    <a:lumMod val="95000"/>
                  </a:schemeClr>
                </a:solidFill>
                <a:latin typeface="Monaco" pitchFamily="2" charset="77"/>
              </a:rPr>
              <a:t>-- Generating done</a:t>
            </a:r>
          </a:p>
          <a:p>
            <a:r>
              <a:rPr lang="en-US" dirty="0">
                <a:solidFill>
                  <a:schemeClr val="bg1">
                    <a:lumMod val="95000"/>
                  </a:schemeClr>
                </a:solidFill>
                <a:latin typeface="Monaco" pitchFamily="2" charset="77"/>
              </a:rPr>
              <a:t>-- Build files have been written to: /home/tutorial/hello-numerical-world</a:t>
            </a:r>
          </a:p>
          <a:p>
            <a:r>
              <a:rPr lang="en-US" dirty="0">
                <a:solidFill>
                  <a:schemeClr val="bg1">
                    <a:lumMod val="95000"/>
                  </a:schemeClr>
                </a:solidFill>
                <a:latin typeface="Monaco" pitchFamily="2" charset="77"/>
              </a:rPr>
              <a:t>Scanning dependencies of target heat</a:t>
            </a:r>
          </a:p>
          <a:p>
            <a:r>
              <a:rPr lang="en-US" dirty="0">
                <a:solidFill>
                  <a:schemeClr val="bg1">
                    <a:lumMod val="95000"/>
                  </a:schemeClr>
                </a:solidFill>
                <a:latin typeface="Monaco" pitchFamily="2" charset="77"/>
              </a:rPr>
              <a:t>[ 14%] Building CXX object </a:t>
            </a:r>
            <a:r>
              <a:rPr lang="en-US" dirty="0" err="1">
                <a:solidFill>
                  <a:schemeClr val="bg1">
                    <a:lumMod val="95000"/>
                  </a:schemeClr>
                </a:solidFill>
                <a:latin typeface="Monaco" pitchFamily="2" charset="77"/>
              </a:rPr>
              <a:t>CMakeFiles</a:t>
            </a:r>
            <a:r>
              <a:rPr lang="en-US" dirty="0">
                <a:solidFill>
                  <a:schemeClr val="bg1">
                    <a:lumMod val="95000"/>
                  </a:schemeClr>
                </a:solidFill>
                <a:latin typeface="Monaco" pitchFamily="2" charset="77"/>
              </a:rPr>
              <a:t>/</a:t>
            </a:r>
            <a:r>
              <a:rPr lang="en-US" dirty="0" err="1">
                <a:solidFill>
                  <a:schemeClr val="bg1">
                    <a:lumMod val="95000"/>
                  </a:schemeClr>
                </a:solidFill>
                <a:latin typeface="Monaco" pitchFamily="2" charset="77"/>
              </a:rPr>
              <a:t>heat.dir</a:t>
            </a:r>
            <a:r>
              <a:rPr lang="en-US" dirty="0">
                <a:solidFill>
                  <a:schemeClr val="bg1">
                    <a:lumMod val="95000"/>
                  </a:schemeClr>
                </a:solidFill>
                <a:latin typeface="Monaco" pitchFamily="2" charset="77"/>
              </a:rPr>
              <a:t>/</a:t>
            </a:r>
            <a:r>
              <a:rPr lang="en-US" dirty="0" err="1">
                <a:solidFill>
                  <a:schemeClr val="bg1">
                    <a:lumMod val="95000"/>
                  </a:schemeClr>
                </a:solidFill>
                <a:latin typeface="Monaco" pitchFamily="2" charset="77"/>
              </a:rPr>
              <a:t>heat.C.o</a:t>
            </a:r>
            <a:endParaRPr lang="en-US" dirty="0">
              <a:solidFill>
                <a:schemeClr val="bg1">
                  <a:lumMod val="95000"/>
                </a:schemeClr>
              </a:solidFill>
              <a:latin typeface="Monaco" pitchFamily="2" charset="77"/>
            </a:endParaRPr>
          </a:p>
          <a:p>
            <a:r>
              <a:rPr lang="en-US" dirty="0">
                <a:solidFill>
                  <a:schemeClr val="bg1">
                    <a:lumMod val="95000"/>
                  </a:schemeClr>
                </a:solidFill>
                <a:latin typeface="Monaco" pitchFamily="2" charset="77"/>
              </a:rPr>
              <a:t>[ 28%] Building CXX object </a:t>
            </a:r>
            <a:r>
              <a:rPr lang="en-US" dirty="0" err="1">
                <a:solidFill>
                  <a:schemeClr val="bg1">
                    <a:lumMod val="95000"/>
                  </a:schemeClr>
                </a:solidFill>
                <a:latin typeface="Monaco" pitchFamily="2" charset="77"/>
              </a:rPr>
              <a:t>CMakeFiles</a:t>
            </a:r>
            <a:r>
              <a:rPr lang="en-US" dirty="0">
                <a:solidFill>
                  <a:schemeClr val="bg1">
                    <a:lumMod val="95000"/>
                  </a:schemeClr>
                </a:solidFill>
                <a:latin typeface="Monaco" pitchFamily="2" charset="77"/>
              </a:rPr>
              <a:t>/</a:t>
            </a:r>
            <a:r>
              <a:rPr lang="en-US" dirty="0" err="1">
                <a:solidFill>
                  <a:schemeClr val="bg1">
                    <a:lumMod val="95000"/>
                  </a:schemeClr>
                </a:solidFill>
                <a:latin typeface="Monaco" pitchFamily="2" charset="77"/>
              </a:rPr>
              <a:t>heat.dir</a:t>
            </a:r>
            <a:r>
              <a:rPr lang="en-US" dirty="0">
                <a:solidFill>
                  <a:schemeClr val="bg1">
                    <a:lumMod val="95000"/>
                  </a:schemeClr>
                </a:solidFill>
                <a:latin typeface="Monaco" pitchFamily="2" charset="77"/>
              </a:rPr>
              <a:t>/upwind15.C.o</a:t>
            </a:r>
          </a:p>
          <a:p>
            <a:r>
              <a:rPr lang="en-US" dirty="0">
                <a:solidFill>
                  <a:schemeClr val="bg1">
                    <a:lumMod val="95000"/>
                  </a:schemeClr>
                </a:solidFill>
                <a:latin typeface="Monaco" pitchFamily="2" charset="77"/>
              </a:rPr>
              <a:t>[ 42%] Linking CXX executable heat</a:t>
            </a:r>
          </a:p>
          <a:p>
            <a:r>
              <a:rPr lang="en-US" dirty="0">
                <a:solidFill>
                  <a:schemeClr val="bg1">
                    <a:lumMod val="95000"/>
                  </a:schemeClr>
                </a:solidFill>
                <a:latin typeface="Monaco" pitchFamily="2" charset="77"/>
              </a:rPr>
              <a:t>[100%] Built target heat</a:t>
            </a:r>
          </a:p>
        </p:txBody>
      </p:sp>
      <p:sp>
        <p:nvSpPr>
          <p:cNvPr id="10" name="Content Placeholder 2">
            <a:extLst>
              <a:ext uri="{FF2B5EF4-FFF2-40B4-BE49-F238E27FC236}">
                <a16:creationId xmlns:a16="http://schemas.microsoft.com/office/drawing/2014/main" id="{A4C33CC9-1DD0-A548-9169-63AAF7C1BE33}"/>
              </a:ext>
            </a:extLst>
          </p:cNvPr>
          <p:cNvSpPr txBox="1">
            <a:spLocks/>
          </p:cNvSpPr>
          <p:nvPr/>
        </p:nvSpPr>
        <p:spPr bwMode="auto">
          <a:xfrm>
            <a:off x="567605" y="3394852"/>
            <a:ext cx="8085900" cy="56019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Arial" panose="020B0604020202020204" pitchFamily="34" charset="0"/>
                <a:ea typeface="+mn-ea"/>
                <a:cs typeface="Arial" panose="020B0604020202020204" pitchFamily="34" charset="0"/>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Arial" panose="020B0604020202020204" pitchFamily="34" charset="0"/>
                <a:ea typeface="+mn-ea"/>
                <a:cs typeface="Arial" panose="020B0604020202020204" pitchFamily="34" charset="0"/>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Arial" panose="020B0604020202020204" pitchFamily="34" charset="0"/>
                <a:ea typeface="+mn-ea"/>
                <a:cs typeface="Arial" panose="020B0604020202020204" pitchFamily="34" charset="0"/>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Arial" panose="020B0604020202020204" pitchFamily="34" charset="0"/>
                <a:ea typeface="+mn-ea"/>
                <a:cs typeface="Arial" panose="020B0604020202020204" pitchFamily="34" charset="0"/>
              </a:defRPr>
            </a:lvl4pPr>
            <a:lvl5pPr marL="1482725" indent="-222250" algn="l" rtl="0" eaLnBrk="1" fontAlgn="base" hangingPunct="1">
              <a:lnSpc>
                <a:spcPct val="90000"/>
              </a:lnSpc>
              <a:spcBef>
                <a:spcPts val="600"/>
              </a:spcBef>
              <a:spcAft>
                <a:spcPct val="0"/>
              </a:spcAft>
              <a:buClr>
                <a:schemeClr val="tx1"/>
              </a:buClr>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latin typeface="+mn-lt"/>
                <a:ea typeface="Menlo" panose="020B0609030804020204" pitchFamily="49" charset="0"/>
                <a:cs typeface="Menlo" panose="020B0609030804020204" pitchFamily="49" charset="0"/>
              </a:rPr>
              <a:t>Re-build executable</a:t>
            </a:r>
            <a:endParaRPr lang="en-US" sz="2000" dirty="0">
              <a:latin typeface="Monaco" pitchFamily="2" charset="77"/>
              <a:ea typeface="Menlo" panose="020B0609030804020204" pitchFamily="49" charset="0"/>
              <a:cs typeface="Menlo" panose="020B0609030804020204" pitchFamily="49" charset="0"/>
            </a:endParaRPr>
          </a:p>
          <a:p>
            <a:pPr marL="0" indent="0">
              <a:buFont typeface="Arial" charset="0"/>
              <a:buNone/>
            </a:pPr>
            <a:endParaRPr lang="en-US" dirty="0">
              <a:solidFill>
                <a:schemeClr val="tx2"/>
              </a:solidFill>
              <a:latin typeface="Menlo" panose="020B0609030804020204" pitchFamily="49" charset="0"/>
              <a:ea typeface="Menlo" panose="020B0609030804020204" pitchFamily="49" charset="0"/>
              <a:cs typeface="Menlo" panose="020B0609030804020204" pitchFamily="49" charset="0"/>
            </a:endParaRPr>
          </a:p>
          <a:p>
            <a:pPr marL="0" indent="0">
              <a:buFont typeface="Arial" charset="0"/>
              <a:buNone/>
            </a:pPr>
            <a:endParaRPr lang="en-US" dirty="0">
              <a:solidFill>
                <a:schemeClr val="tx2"/>
              </a:solidFill>
              <a:latin typeface="Menlo" panose="020B0609030804020204" pitchFamily="49" charset="0"/>
              <a:ea typeface="Menlo" panose="020B0609030804020204" pitchFamily="49" charset="0"/>
              <a:cs typeface="Menlo" panose="020B0609030804020204" pitchFamily="49" charset="0"/>
            </a:endParaRPr>
          </a:p>
          <a:p>
            <a:pPr marL="0" indent="0">
              <a:buFont typeface="Arial" charset="0"/>
              <a:buNone/>
            </a:pPr>
            <a:endParaRPr lang="en-US" dirty="0">
              <a:solidFill>
                <a:schemeClr val="tx2"/>
              </a:solidFill>
              <a:latin typeface="Menlo" panose="020B0609030804020204" pitchFamily="49" charset="0"/>
              <a:ea typeface="Menlo" panose="020B0609030804020204" pitchFamily="49" charset="0"/>
              <a:cs typeface="Menlo" panose="020B0609030804020204" pitchFamily="49" charset="0"/>
            </a:endParaRPr>
          </a:p>
          <a:p>
            <a:pPr marL="0" indent="0">
              <a:buFont typeface="Arial" charset="0"/>
              <a:buNone/>
            </a:pPr>
            <a:endParaRPr lang="en-US" dirty="0">
              <a:solidFill>
                <a:schemeClr val="tx2"/>
              </a:solidFill>
              <a:latin typeface="Menlo" panose="020B0609030804020204" pitchFamily="49" charset="0"/>
              <a:ea typeface="Menlo" panose="020B0609030804020204" pitchFamily="49" charset="0"/>
              <a:cs typeface="Menlo" panose="020B0609030804020204" pitchFamily="49" charset="0"/>
            </a:endParaRPr>
          </a:p>
          <a:p>
            <a:pPr marL="0" indent="0">
              <a:buFont typeface="Arial" charset="0"/>
              <a:buNone/>
            </a:pPr>
            <a:endParaRPr lang="en-US" dirty="0">
              <a:solidFill>
                <a:schemeClr val="tx2"/>
              </a:solidFill>
              <a:latin typeface="Menlo" panose="020B0609030804020204" pitchFamily="49" charset="0"/>
              <a:ea typeface="Menlo" panose="020B0609030804020204" pitchFamily="49" charset="0"/>
              <a:cs typeface="Menlo" panose="020B0609030804020204" pitchFamily="49" charset="0"/>
            </a:endParaRPr>
          </a:p>
          <a:p>
            <a:pPr marL="0" indent="0">
              <a:buFont typeface="Arial" charset="0"/>
              <a:buNone/>
            </a:pPr>
            <a:endParaRPr lang="en-US" dirty="0"/>
          </a:p>
        </p:txBody>
      </p:sp>
    </p:spTree>
    <p:extLst>
      <p:ext uri="{BB962C8B-B14F-4D97-AF65-F5344CB8AC3E}">
        <p14:creationId xmlns:p14="http://schemas.microsoft.com/office/powerpoint/2010/main" val="16857053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149A06-7F99-7F46-8586-CE4B9FD01F2A}"/>
              </a:ext>
            </a:extLst>
          </p:cNvPr>
          <p:cNvSpPr>
            <a:spLocks noGrp="1"/>
          </p:cNvSpPr>
          <p:nvPr>
            <p:ph type="title"/>
          </p:nvPr>
        </p:nvSpPr>
        <p:spPr/>
        <p:txBody>
          <a:bodyPr/>
          <a:lstStyle/>
          <a:p>
            <a:r>
              <a:rPr lang="en-US" dirty="0"/>
              <a:t>Re-run tests</a:t>
            </a:r>
          </a:p>
        </p:txBody>
      </p:sp>
      <p:sp>
        <p:nvSpPr>
          <p:cNvPr id="23" name="Rectangle 22">
            <a:extLst>
              <a:ext uri="{FF2B5EF4-FFF2-40B4-BE49-F238E27FC236}">
                <a16:creationId xmlns:a16="http://schemas.microsoft.com/office/drawing/2014/main" id="{35A3A4C5-5A13-0946-A79C-75FD57FE42EE}"/>
              </a:ext>
            </a:extLst>
          </p:cNvPr>
          <p:cNvSpPr/>
          <p:nvPr/>
        </p:nvSpPr>
        <p:spPr>
          <a:xfrm>
            <a:off x="450592" y="1163917"/>
            <a:ext cx="10779577" cy="3139321"/>
          </a:xfrm>
          <a:prstGeom prst="rect">
            <a:avLst/>
          </a:prstGeom>
          <a:solidFill>
            <a:schemeClr val="tx1">
              <a:lumMod val="75000"/>
              <a:lumOff val="25000"/>
            </a:schemeClr>
          </a:solidFill>
        </p:spPr>
        <p:txBody>
          <a:bodyPr wrap="square">
            <a:spAutoFit/>
          </a:bodyPr>
          <a:lstStyle/>
          <a:p>
            <a:r>
              <a:rPr lang="en-US" dirty="0">
                <a:solidFill>
                  <a:schemeClr val="bg1">
                    <a:lumMod val="95000"/>
                  </a:schemeClr>
                </a:solidFill>
                <a:latin typeface="Monaco" pitchFamily="2" charset="77"/>
              </a:rPr>
              <a:t>$ cd tests</a:t>
            </a:r>
          </a:p>
          <a:p>
            <a:r>
              <a:rPr lang="en-US" dirty="0">
                <a:solidFill>
                  <a:schemeClr val="bg1">
                    <a:lumMod val="95000"/>
                  </a:schemeClr>
                </a:solidFill>
                <a:latin typeface="Monaco" pitchFamily="2" charset="77"/>
              </a:rPr>
              <a:t>$ </a:t>
            </a:r>
            <a:r>
              <a:rPr lang="en-US" dirty="0" err="1">
                <a:solidFill>
                  <a:schemeClr val="bg1">
                    <a:lumMod val="95000"/>
                  </a:schemeClr>
                </a:solidFill>
                <a:latin typeface="Monaco" pitchFamily="2" charset="77"/>
              </a:rPr>
              <a:t>ctest</a:t>
            </a:r>
            <a:endParaRPr lang="en-US" dirty="0">
              <a:solidFill>
                <a:schemeClr val="bg1">
                  <a:lumMod val="95000"/>
                </a:schemeClr>
              </a:solidFill>
              <a:latin typeface="Monaco" pitchFamily="2" charset="77"/>
            </a:endParaRPr>
          </a:p>
          <a:p>
            <a:r>
              <a:rPr lang="en-US" dirty="0">
                <a:solidFill>
                  <a:schemeClr val="bg1">
                    <a:lumMod val="95000"/>
                  </a:schemeClr>
                </a:solidFill>
                <a:latin typeface="Monaco" pitchFamily="2" charset="77"/>
              </a:rPr>
              <a:t>Test project /home/tutorial/hello-numerical-world/tests</a:t>
            </a:r>
          </a:p>
          <a:p>
            <a:r>
              <a:rPr lang="en-US" dirty="0">
                <a:solidFill>
                  <a:schemeClr val="bg1">
                    <a:lumMod val="95000"/>
                  </a:schemeClr>
                </a:solidFill>
                <a:latin typeface="Monaco" pitchFamily="2" charset="77"/>
              </a:rPr>
              <a:t>    Start 1: </a:t>
            </a:r>
            <a:r>
              <a:rPr lang="en-US" dirty="0" err="1">
                <a:solidFill>
                  <a:schemeClr val="bg1">
                    <a:lumMod val="95000"/>
                  </a:schemeClr>
                </a:solidFill>
                <a:latin typeface="Monaco" pitchFamily="2" charset="77"/>
              </a:rPr>
              <a:t>ftcs</a:t>
            </a:r>
            <a:endParaRPr lang="en-US" dirty="0">
              <a:solidFill>
                <a:schemeClr val="bg1">
                  <a:lumMod val="95000"/>
                </a:schemeClr>
              </a:solidFill>
              <a:latin typeface="Monaco" pitchFamily="2" charset="77"/>
            </a:endParaRPr>
          </a:p>
          <a:p>
            <a:r>
              <a:rPr lang="en-US" dirty="0">
                <a:solidFill>
                  <a:schemeClr val="bg1">
                    <a:lumMod val="95000"/>
                  </a:schemeClr>
                </a:solidFill>
                <a:latin typeface="Monaco" pitchFamily="2" charset="77"/>
              </a:rPr>
              <a:t>1/2 Test #1: </a:t>
            </a:r>
            <a:r>
              <a:rPr lang="en-US" dirty="0" err="1">
                <a:solidFill>
                  <a:schemeClr val="bg1">
                    <a:lumMod val="95000"/>
                  </a:schemeClr>
                </a:solidFill>
                <a:latin typeface="Monaco" pitchFamily="2" charset="77"/>
              </a:rPr>
              <a:t>ftcs</a:t>
            </a:r>
            <a:r>
              <a:rPr lang="en-US" dirty="0">
                <a:solidFill>
                  <a:schemeClr val="bg1">
                    <a:lumMod val="95000"/>
                  </a:schemeClr>
                </a:solidFill>
                <a:latin typeface="Monaco" pitchFamily="2" charset="77"/>
              </a:rPr>
              <a:t> .............................   Passed    0.23 sec</a:t>
            </a:r>
          </a:p>
          <a:p>
            <a:r>
              <a:rPr lang="en-US" dirty="0">
                <a:solidFill>
                  <a:schemeClr val="bg1">
                    <a:lumMod val="95000"/>
                  </a:schemeClr>
                </a:solidFill>
                <a:latin typeface="Monaco" pitchFamily="2" charset="77"/>
              </a:rPr>
              <a:t>    Start 2: upwind15</a:t>
            </a:r>
          </a:p>
          <a:p>
            <a:r>
              <a:rPr lang="en-US" dirty="0">
                <a:solidFill>
                  <a:schemeClr val="bg1">
                    <a:lumMod val="95000"/>
                  </a:schemeClr>
                </a:solidFill>
                <a:latin typeface="Monaco" pitchFamily="2" charset="77"/>
              </a:rPr>
              <a:t>2/2 Test #2: upwind15 .........................   Passed    0.03 sec</a:t>
            </a:r>
          </a:p>
          <a:p>
            <a:endParaRPr lang="en-US" dirty="0">
              <a:solidFill>
                <a:schemeClr val="bg1">
                  <a:lumMod val="95000"/>
                </a:schemeClr>
              </a:solidFill>
              <a:latin typeface="Monaco" pitchFamily="2" charset="77"/>
            </a:endParaRPr>
          </a:p>
          <a:p>
            <a:r>
              <a:rPr lang="en-US" dirty="0">
                <a:solidFill>
                  <a:schemeClr val="bg1">
                    <a:lumMod val="95000"/>
                  </a:schemeClr>
                </a:solidFill>
                <a:latin typeface="Monaco" pitchFamily="2" charset="77"/>
              </a:rPr>
              <a:t>100% tests passed, 0 tests failed out of 2</a:t>
            </a:r>
          </a:p>
          <a:p>
            <a:endParaRPr lang="en-US" dirty="0">
              <a:solidFill>
                <a:schemeClr val="bg1">
                  <a:lumMod val="95000"/>
                </a:schemeClr>
              </a:solidFill>
              <a:latin typeface="Monaco" pitchFamily="2" charset="77"/>
            </a:endParaRPr>
          </a:p>
          <a:p>
            <a:r>
              <a:rPr lang="en-US" dirty="0">
                <a:solidFill>
                  <a:schemeClr val="bg1">
                    <a:lumMod val="95000"/>
                  </a:schemeClr>
                </a:solidFill>
                <a:latin typeface="Monaco" pitchFamily="2" charset="77"/>
              </a:rPr>
              <a:t>Total Test time (real) =   0.13 sec</a:t>
            </a:r>
          </a:p>
        </p:txBody>
      </p:sp>
      <p:sp>
        <p:nvSpPr>
          <p:cNvPr id="10" name="Content Placeholder 2">
            <a:extLst>
              <a:ext uri="{FF2B5EF4-FFF2-40B4-BE49-F238E27FC236}">
                <a16:creationId xmlns:a16="http://schemas.microsoft.com/office/drawing/2014/main" id="{59ACEBFE-8291-A840-B5BA-B40DD979A5CF}"/>
              </a:ext>
            </a:extLst>
          </p:cNvPr>
          <p:cNvSpPr txBox="1">
            <a:spLocks/>
          </p:cNvSpPr>
          <p:nvPr/>
        </p:nvSpPr>
        <p:spPr bwMode="auto">
          <a:xfrm>
            <a:off x="450592" y="4641761"/>
            <a:ext cx="8085900" cy="56019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Arial" panose="020B0604020202020204" pitchFamily="34" charset="0"/>
                <a:ea typeface="+mn-ea"/>
                <a:cs typeface="Arial" panose="020B0604020202020204" pitchFamily="34" charset="0"/>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Arial" panose="020B0604020202020204" pitchFamily="34" charset="0"/>
                <a:ea typeface="+mn-ea"/>
                <a:cs typeface="Arial" panose="020B0604020202020204" pitchFamily="34" charset="0"/>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Arial" panose="020B0604020202020204" pitchFamily="34" charset="0"/>
                <a:ea typeface="+mn-ea"/>
                <a:cs typeface="Arial" panose="020B0604020202020204" pitchFamily="34" charset="0"/>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Arial" panose="020B0604020202020204" pitchFamily="34" charset="0"/>
                <a:ea typeface="+mn-ea"/>
                <a:cs typeface="Arial" panose="020B0604020202020204" pitchFamily="34" charset="0"/>
              </a:defRPr>
            </a:lvl4pPr>
            <a:lvl5pPr marL="1482725" indent="-222250" algn="l" rtl="0" eaLnBrk="1" fontAlgn="base" hangingPunct="1">
              <a:lnSpc>
                <a:spcPct val="90000"/>
              </a:lnSpc>
              <a:spcBef>
                <a:spcPts val="600"/>
              </a:spcBef>
              <a:spcAft>
                <a:spcPct val="0"/>
              </a:spcAft>
              <a:buClr>
                <a:schemeClr val="tx1"/>
              </a:buClr>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latin typeface="+mn-lt"/>
                <a:ea typeface="Menlo" panose="020B0609030804020204" pitchFamily="49" charset="0"/>
                <a:cs typeface="Menlo" panose="020B0609030804020204" pitchFamily="49" charset="0"/>
              </a:rPr>
              <a:t>Succeeded!</a:t>
            </a:r>
          </a:p>
          <a:p>
            <a:r>
              <a:rPr lang="en-US" dirty="0">
                <a:latin typeface="+mn-lt"/>
                <a:ea typeface="Menlo" panose="020B0609030804020204" pitchFamily="49" charset="0"/>
                <a:cs typeface="Menlo" panose="020B0609030804020204" pitchFamily="49" charset="0"/>
              </a:rPr>
              <a:t>This is all there is to start to use test driven development</a:t>
            </a:r>
          </a:p>
          <a:p>
            <a:pPr marL="0" indent="0">
              <a:buFont typeface="Arial" charset="0"/>
              <a:buNone/>
            </a:pPr>
            <a:endParaRPr lang="en-US" dirty="0">
              <a:solidFill>
                <a:schemeClr val="tx2"/>
              </a:solidFill>
              <a:latin typeface="Menlo" panose="020B0609030804020204" pitchFamily="49" charset="0"/>
              <a:ea typeface="Menlo" panose="020B0609030804020204" pitchFamily="49" charset="0"/>
              <a:cs typeface="Menlo" panose="020B0609030804020204" pitchFamily="49" charset="0"/>
            </a:endParaRPr>
          </a:p>
          <a:p>
            <a:pPr marL="0" indent="0">
              <a:buFont typeface="Arial" charset="0"/>
              <a:buNone/>
            </a:pPr>
            <a:endParaRPr lang="en-US" dirty="0">
              <a:solidFill>
                <a:schemeClr val="tx2"/>
              </a:solidFill>
              <a:latin typeface="Menlo" panose="020B0609030804020204" pitchFamily="49" charset="0"/>
              <a:ea typeface="Menlo" panose="020B0609030804020204" pitchFamily="49" charset="0"/>
              <a:cs typeface="Menlo" panose="020B0609030804020204" pitchFamily="49" charset="0"/>
            </a:endParaRPr>
          </a:p>
          <a:p>
            <a:pPr marL="0" indent="0">
              <a:buFont typeface="Arial" charset="0"/>
              <a:buNone/>
            </a:pPr>
            <a:endParaRPr lang="en-US" dirty="0">
              <a:solidFill>
                <a:schemeClr val="tx2"/>
              </a:solidFill>
              <a:latin typeface="Menlo" panose="020B0609030804020204" pitchFamily="49" charset="0"/>
              <a:ea typeface="Menlo" panose="020B0609030804020204" pitchFamily="49" charset="0"/>
              <a:cs typeface="Menlo" panose="020B0609030804020204" pitchFamily="49" charset="0"/>
            </a:endParaRPr>
          </a:p>
          <a:p>
            <a:pPr marL="0" indent="0">
              <a:buFont typeface="Arial" charset="0"/>
              <a:buNone/>
            </a:pPr>
            <a:endParaRPr lang="en-US" dirty="0">
              <a:solidFill>
                <a:schemeClr val="tx2"/>
              </a:solidFill>
              <a:latin typeface="Menlo" panose="020B0609030804020204" pitchFamily="49" charset="0"/>
              <a:ea typeface="Menlo" panose="020B0609030804020204" pitchFamily="49" charset="0"/>
              <a:cs typeface="Menlo" panose="020B0609030804020204" pitchFamily="49" charset="0"/>
            </a:endParaRPr>
          </a:p>
          <a:p>
            <a:pPr marL="0" indent="0">
              <a:buFont typeface="Arial" charset="0"/>
              <a:buNone/>
            </a:pPr>
            <a:endParaRPr lang="en-US" dirty="0">
              <a:solidFill>
                <a:schemeClr val="tx2"/>
              </a:solidFill>
              <a:latin typeface="Menlo" panose="020B0609030804020204" pitchFamily="49" charset="0"/>
              <a:ea typeface="Menlo" panose="020B0609030804020204" pitchFamily="49" charset="0"/>
              <a:cs typeface="Menlo" panose="020B0609030804020204" pitchFamily="49" charset="0"/>
            </a:endParaRPr>
          </a:p>
          <a:p>
            <a:pPr marL="0" indent="0">
              <a:buFont typeface="Arial" charset="0"/>
              <a:buNone/>
            </a:pPr>
            <a:endParaRPr lang="en-US" dirty="0"/>
          </a:p>
        </p:txBody>
      </p:sp>
    </p:spTree>
    <p:extLst>
      <p:ext uri="{BB962C8B-B14F-4D97-AF65-F5344CB8AC3E}">
        <p14:creationId xmlns:p14="http://schemas.microsoft.com/office/powerpoint/2010/main" val="21862719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76EEB-43E1-F64D-85B5-5CC6AD754298}"/>
              </a:ext>
            </a:extLst>
          </p:cNvPr>
          <p:cNvSpPr>
            <a:spLocks noGrp="1"/>
          </p:cNvSpPr>
          <p:nvPr>
            <p:ph type="title"/>
          </p:nvPr>
        </p:nvSpPr>
        <p:spPr>
          <a:xfrm>
            <a:off x="365760" y="190005"/>
            <a:ext cx="11372473" cy="914400"/>
          </a:xfrm>
        </p:spPr>
        <p:txBody>
          <a:bodyPr/>
          <a:lstStyle/>
          <a:p>
            <a:r>
              <a:rPr lang="en-US" dirty="0"/>
              <a:t>Going Further</a:t>
            </a:r>
          </a:p>
        </p:txBody>
      </p:sp>
      <p:sp>
        <p:nvSpPr>
          <p:cNvPr id="3" name="Content Placeholder 2">
            <a:extLst>
              <a:ext uri="{FF2B5EF4-FFF2-40B4-BE49-F238E27FC236}">
                <a16:creationId xmlns:a16="http://schemas.microsoft.com/office/drawing/2014/main" id="{41764CD8-1A86-7F41-BF28-CD89A699A75F}"/>
              </a:ext>
            </a:extLst>
          </p:cNvPr>
          <p:cNvSpPr>
            <a:spLocks noGrp="1"/>
          </p:cNvSpPr>
          <p:nvPr>
            <p:ph idx="1"/>
          </p:nvPr>
        </p:nvSpPr>
        <p:spPr>
          <a:xfrm>
            <a:off x="365760" y="875489"/>
            <a:ext cx="11369809" cy="5335306"/>
          </a:xfrm>
        </p:spPr>
        <p:txBody>
          <a:bodyPr/>
          <a:lstStyle/>
          <a:p>
            <a:r>
              <a:rPr lang="en-US" sz="2800" dirty="0"/>
              <a:t>Add another kernel</a:t>
            </a:r>
          </a:p>
          <a:p>
            <a:pPr lvl="1"/>
            <a:r>
              <a:rPr lang="en-US" sz="2400" dirty="0" err="1">
                <a:latin typeface="Monaco" pitchFamily="2" charset="77"/>
              </a:rPr>
              <a:t>crankn.C</a:t>
            </a:r>
            <a:endParaRPr lang="en-US" sz="2400" dirty="0">
              <a:latin typeface="Monaco" pitchFamily="2" charset="77"/>
            </a:endParaRPr>
          </a:p>
          <a:p>
            <a:pPr lvl="1"/>
            <a:r>
              <a:rPr lang="en-US" sz="2400" dirty="0"/>
              <a:t>Note: requires an extra initialization step!</a:t>
            </a:r>
          </a:p>
          <a:p>
            <a:r>
              <a:rPr lang="en-US" sz="2800" dirty="0"/>
              <a:t>Reproduce these testing strategies on another repository</a:t>
            </a:r>
            <a:endParaRPr lang="en-US" sz="2800" i="1" dirty="0"/>
          </a:p>
          <a:p>
            <a:pPr lvl="1"/>
            <a:r>
              <a:rPr lang="en-US" sz="2400" dirty="0"/>
              <a:t>https://</a:t>
            </a:r>
            <a:r>
              <a:rPr lang="en-US" sz="2400" dirty="0" err="1"/>
              <a:t>github.com</a:t>
            </a:r>
            <a:r>
              <a:rPr lang="en-US" sz="2400" dirty="0"/>
              <a:t>/</a:t>
            </a:r>
            <a:r>
              <a:rPr lang="en-US" sz="2400" dirty="0" err="1"/>
              <a:t>frobnitzem</a:t>
            </a:r>
            <a:r>
              <a:rPr lang="en-US" sz="2400" dirty="0"/>
              <a:t>/simple-</a:t>
            </a:r>
            <a:r>
              <a:rPr lang="en-US" sz="2400" dirty="0" err="1"/>
              <a:t>heateq</a:t>
            </a:r>
            <a:r>
              <a:rPr lang="en-US" sz="2400" dirty="0"/>
              <a:t> (same problem, different design)</a:t>
            </a:r>
            <a:endParaRPr lang="en-US" sz="2800" dirty="0"/>
          </a:p>
          <a:p>
            <a:r>
              <a:rPr lang="en-US" sz="2800" dirty="0"/>
              <a:t>Brainstorm some simple tests you could add to your own project</a:t>
            </a:r>
          </a:p>
          <a:p>
            <a:pPr lvl="1"/>
            <a:r>
              <a:rPr lang="en-US" sz="2400" dirty="0"/>
              <a:t>checks you've run manually</a:t>
            </a:r>
          </a:p>
          <a:p>
            <a:pPr lvl="1"/>
            <a:r>
              <a:rPr lang="en-US" sz="2400" dirty="0"/>
              <a:t>difficult-to-setup and reproduce cases that could be automated</a:t>
            </a:r>
          </a:p>
          <a:p>
            <a:r>
              <a:rPr lang="en-US" sz="2800" dirty="0"/>
              <a:t>Add some "blank tests" to your project</a:t>
            </a:r>
          </a:p>
          <a:p>
            <a:pPr lvl="1"/>
            <a:r>
              <a:rPr lang="en-US" sz="2400" dirty="0"/>
              <a:t>reduces the barrier to increased testing</a:t>
            </a:r>
          </a:p>
          <a:p>
            <a:pPr lvl="1"/>
            <a:r>
              <a:rPr lang="en-US" sz="2400" dirty="0"/>
              <a:t>What would make reporting on your build / run status better/simpler/more accessible?</a:t>
            </a:r>
          </a:p>
        </p:txBody>
      </p:sp>
    </p:spTree>
    <p:extLst>
      <p:ext uri="{BB962C8B-B14F-4D97-AF65-F5344CB8AC3E}">
        <p14:creationId xmlns:p14="http://schemas.microsoft.com/office/powerpoint/2010/main" val="36900373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B5FC6-9BE5-A64A-85CC-80B7C30CD013}"/>
              </a:ext>
            </a:extLst>
          </p:cNvPr>
          <p:cNvSpPr>
            <a:spLocks noGrp="1"/>
          </p:cNvSpPr>
          <p:nvPr>
            <p:ph type="title"/>
          </p:nvPr>
        </p:nvSpPr>
        <p:spPr/>
        <p:txBody>
          <a:bodyPr/>
          <a:lstStyle/>
          <a:p>
            <a:r>
              <a:rPr lang="en-US" dirty="0"/>
              <a:t>Software Testing - Outline</a:t>
            </a:r>
          </a:p>
        </p:txBody>
      </p:sp>
      <p:sp>
        <p:nvSpPr>
          <p:cNvPr id="3" name="Content Placeholder 2">
            <a:extLst>
              <a:ext uri="{FF2B5EF4-FFF2-40B4-BE49-F238E27FC236}">
                <a16:creationId xmlns:a16="http://schemas.microsoft.com/office/drawing/2014/main" id="{CA6A7DA5-CF04-C84F-BD87-CDCE99ED7AC9}"/>
              </a:ext>
            </a:extLst>
          </p:cNvPr>
          <p:cNvSpPr>
            <a:spLocks noGrp="1"/>
          </p:cNvSpPr>
          <p:nvPr>
            <p:ph idx="1"/>
          </p:nvPr>
        </p:nvSpPr>
        <p:spPr>
          <a:xfrm>
            <a:off x="952821" y="1494749"/>
            <a:ext cx="10561677" cy="4601656"/>
          </a:xfrm>
        </p:spPr>
        <p:txBody>
          <a:bodyPr/>
          <a:lstStyle/>
          <a:p>
            <a:r>
              <a:rPr lang="en-US" dirty="0"/>
              <a:t>What is testing?</a:t>
            </a:r>
          </a:p>
          <a:p>
            <a:r>
              <a:rPr lang="en-US" dirty="0"/>
              <a:t>Challenges of testing</a:t>
            </a:r>
          </a:p>
          <a:p>
            <a:r>
              <a:rPr lang="en-US" dirty="0"/>
              <a:t>Simple Examples</a:t>
            </a:r>
          </a:p>
          <a:p>
            <a:endParaRPr lang="en-US" dirty="0"/>
          </a:p>
          <a:p>
            <a:r>
              <a:rPr lang="en-US" dirty="0"/>
              <a:t>Walk Through Testing Example</a:t>
            </a:r>
          </a:p>
          <a:p>
            <a:pPr marL="0" indent="0">
              <a:buNone/>
            </a:pPr>
            <a:endParaRPr lang="en-US" sz="1200" dirty="0"/>
          </a:p>
          <a:p>
            <a:pPr marL="0" indent="0">
              <a:buNone/>
            </a:pPr>
            <a:endParaRPr lang="en-US" dirty="0"/>
          </a:p>
        </p:txBody>
      </p:sp>
      <p:sp>
        <p:nvSpPr>
          <p:cNvPr id="4" name="Title 1">
            <a:extLst>
              <a:ext uri="{FF2B5EF4-FFF2-40B4-BE49-F238E27FC236}">
                <a16:creationId xmlns:a16="http://schemas.microsoft.com/office/drawing/2014/main" id="{5B295F77-083D-B34C-BF27-13E056BC52E7}"/>
              </a:ext>
            </a:extLst>
          </p:cNvPr>
          <p:cNvSpPr txBox="1">
            <a:spLocks/>
          </p:cNvSpPr>
          <p:nvPr/>
        </p:nvSpPr>
        <p:spPr bwMode="auto">
          <a:xfrm>
            <a:off x="365760" y="1033025"/>
            <a:ext cx="3887892" cy="58571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a:lstStyle>
          <a:p>
            <a:r>
              <a:rPr lang="en-US" dirty="0"/>
              <a:t>Testing Introduction</a:t>
            </a:r>
          </a:p>
        </p:txBody>
      </p:sp>
      <p:sp>
        <p:nvSpPr>
          <p:cNvPr id="6" name="Title 1">
            <a:extLst>
              <a:ext uri="{FF2B5EF4-FFF2-40B4-BE49-F238E27FC236}">
                <a16:creationId xmlns:a16="http://schemas.microsoft.com/office/drawing/2014/main" id="{19B241B1-8031-FC44-9F32-DAED37F39BAA}"/>
              </a:ext>
            </a:extLst>
          </p:cNvPr>
          <p:cNvSpPr txBox="1">
            <a:spLocks/>
          </p:cNvSpPr>
          <p:nvPr/>
        </p:nvSpPr>
        <p:spPr bwMode="auto">
          <a:xfrm>
            <a:off x="365760" y="3006165"/>
            <a:ext cx="3994896" cy="58571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a:lstStyle>
          <a:p>
            <a:r>
              <a:rPr lang="en-US" dirty="0"/>
              <a:t>Testing Examples</a:t>
            </a:r>
          </a:p>
        </p:txBody>
      </p:sp>
    </p:spTree>
    <p:extLst>
      <p:ext uri="{BB962C8B-B14F-4D97-AF65-F5344CB8AC3E}">
        <p14:creationId xmlns:p14="http://schemas.microsoft.com/office/powerpoint/2010/main" val="425215432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76EEB-43E1-F64D-85B5-5CC6AD754298}"/>
              </a:ext>
            </a:extLst>
          </p:cNvPr>
          <p:cNvSpPr>
            <a:spLocks noGrp="1"/>
          </p:cNvSpPr>
          <p:nvPr>
            <p:ph type="title"/>
          </p:nvPr>
        </p:nvSpPr>
        <p:spPr>
          <a:xfrm>
            <a:off x="365760" y="190005"/>
            <a:ext cx="11372473" cy="914400"/>
          </a:xfrm>
        </p:spPr>
        <p:txBody>
          <a:bodyPr/>
          <a:lstStyle/>
          <a:p>
            <a:r>
              <a:rPr lang="en-US" dirty="0"/>
              <a:t>Resources</a:t>
            </a:r>
          </a:p>
        </p:txBody>
      </p:sp>
      <p:sp>
        <p:nvSpPr>
          <p:cNvPr id="3" name="Content Placeholder 2">
            <a:extLst>
              <a:ext uri="{FF2B5EF4-FFF2-40B4-BE49-F238E27FC236}">
                <a16:creationId xmlns:a16="http://schemas.microsoft.com/office/drawing/2014/main" id="{41764CD8-1A86-7F41-BF28-CD89A699A75F}"/>
              </a:ext>
            </a:extLst>
          </p:cNvPr>
          <p:cNvSpPr>
            <a:spLocks noGrp="1"/>
          </p:cNvSpPr>
          <p:nvPr>
            <p:ph idx="1"/>
          </p:nvPr>
        </p:nvSpPr>
        <p:spPr>
          <a:xfrm>
            <a:off x="365760" y="875489"/>
            <a:ext cx="11369809" cy="5335306"/>
          </a:xfrm>
        </p:spPr>
        <p:txBody>
          <a:bodyPr/>
          <a:lstStyle/>
          <a:p>
            <a:r>
              <a:rPr lang="en-US" sz="2400" dirty="0"/>
              <a:t>Oberkampf, W., &amp; Roy, C. (2010). Verification and Validation in Scientific Computing. Cambridge: Cambridge University Press. doi:10.1017/CBO9780511760396</a:t>
            </a:r>
          </a:p>
          <a:p>
            <a:r>
              <a:rPr lang="en-US" sz="2400" dirty="0"/>
              <a:t>Michael Feathers. 2004. Working Effectively with Legacy Code. Prentice Hall PTR, USA.</a:t>
            </a:r>
            <a:r>
              <a:rPr lang="en-US" dirty="0"/>
              <a:t> ISBN: 9780131177055</a:t>
            </a:r>
            <a:endParaRPr lang="en-US" sz="2400" dirty="0"/>
          </a:p>
        </p:txBody>
      </p:sp>
    </p:spTree>
    <p:extLst>
      <p:ext uri="{BB962C8B-B14F-4D97-AF65-F5344CB8AC3E}">
        <p14:creationId xmlns:p14="http://schemas.microsoft.com/office/powerpoint/2010/main" val="31931196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B4C33BE-BAA5-472B-B745-4FECD70E6807}"/>
              </a:ext>
            </a:extLst>
          </p:cNvPr>
          <p:cNvSpPr>
            <a:spLocks noGrp="1"/>
          </p:cNvSpPr>
          <p:nvPr>
            <p:ph type="title"/>
          </p:nvPr>
        </p:nvSpPr>
        <p:spPr/>
        <p:txBody>
          <a:bodyPr/>
          <a:lstStyle/>
          <a:p>
            <a:r>
              <a:rPr lang="en-US" dirty="0"/>
              <a:t>General Categories of Testing</a:t>
            </a:r>
          </a:p>
        </p:txBody>
      </p:sp>
      <p:sp>
        <p:nvSpPr>
          <p:cNvPr id="8" name="Content Placeholder 7">
            <a:extLst>
              <a:ext uri="{FF2B5EF4-FFF2-40B4-BE49-F238E27FC236}">
                <a16:creationId xmlns:a16="http://schemas.microsoft.com/office/drawing/2014/main" id="{0C9AC005-FC04-4E65-A7E0-959BACEA39EA}"/>
              </a:ext>
            </a:extLst>
          </p:cNvPr>
          <p:cNvSpPr>
            <a:spLocks noGrp="1"/>
          </p:cNvSpPr>
          <p:nvPr>
            <p:ph sz="half" idx="2"/>
          </p:nvPr>
        </p:nvSpPr>
        <p:spPr>
          <a:xfrm>
            <a:off x="457200" y="1246860"/>
            <a:ext cx="5588582" cy="3373229"/>
          </a:xfrm>
          <a:ln>
            <a:noFill/>
          </a:ln>
        </p:spPr>
        <p:txBody>
          <a:bodyPr/>
          <a:lstStyle/>
          <a:p>
            <a:r>
              <a:rPr lang="en-US" dirty="0"/>
              <a:t>Development tests</a:t>
            </a:r>
          </a:p>
          <a:p>
            <a:pPr lvl="1">
              <a:spcBef>
                <a:spcPts val="200"/>
              </a:spcBef>
            </a:pPr>
            <a:r>
              <a:rPr lang="en-US" dirty="0"/>
              <a:t>Tests run to protect stability while making changes to the code</a:t>
            </a:r>
          </a:p>
          <a:p>
            <a:pPr lvl="1">
              <a:spcBef>
                <a:spcPts val="200"/>
              </a:spcBef>
            </a:pPr>
            <a:r>
              <a:rPr lang="en-US" dirty="0"/>
              <a:t>Can include: unit, functional, integration, system, regression, verification, performance, etc.</a:t>
            </a:r>
          </a:p>
          <a:p>
            <a:r>
              <a:rPr lang="en-US" dirty="0"/>
              <a:t>Post-installation “smoke” tests</a:t>
            </a:r>
          </a:p>
          <a:p>
            <a:pPr lvl="1">
              <a:spcBef>
                <a:spcPts val="200"/>
              </a:spcBef>
            </a:pPr>
            <a:r>
              <a:rPr lang="en-US" dirty="0"/>
              <a:t>Simple tests to ensure the build/install process has succeeded</a:t>
            </a:r>
          </a:p>
          <a:p>
            <a:pPr lvl="1">
              <a:spcBef>
                <a:spcPts val="200"/>
              </a:spcBef>
            </a:pPr>
            <a:r>
              <a:rPr lang="en-US" dirty="0"/>
              <a:t>Typically take only a few minutes</a:t>
            </a:r>
          </a:p>
          <a:p>
            <a:pPr lvl="1">
              <a:spcBef>
                <a:spcPts val="200"/>
              </a:spcBef>
            </a:pPr>
            <a:r>
              <a:rPr lang="en-US" dirty="0"/>
              <a:t>Could be a </a:t>
            </a:r>
            <a:r>
              <a:rPr lang="en-US" i="1" dirty="0"/>
              <a:t>subset</a:t>
            </a:r>
            <a:r>
              <a:rPr lang="en-US" dirty="0"/>
              <a:t> of development tests</a:t>
            </a:r>
          </a:p>
          <a:p>
            <a:r>
              <a:rPr lang="en-US" dirty="0"/>
              <a:t>Continuous integration tests</a:t>
            </a:r>
          </a:p>
          <a:p>
            <a:pPr lvl="1">
              <a:spcBef>
                <a:spcPts val="200"/>
              </a:spcBef>
            </a:pPr>
            <a:r>
              <a:rPr lang="en-US" dirty="0"/>
              <a:t>Rapid feedback aimed at preventing changes from breaking key branches of the code</a:t>
            </a:r>
          </a:p>
          <a:p>
            <a:pPr lvl="1">
              <a:spcBef>
                <a:spcPts val="200"/>
              </a:spcBef>
            </a:pPr>
            <a:r>
              <a:rPr lang="en-US" dirty="0"/>
              <a:t>Run quickly, fail fast, catch problems that would impact other developers</a:t>
            </a:r>
          </a:p>
          <a:p>
            <a:pPr lvl="1">
              <a:spcBef>
                <a:spcPts val="200"/>
              </a:spcBef>
            </a:pPr>
            <a:r>
              <a:rPr lang="en-US" dirty="0"/>
              <a:t>Usually associated with automation</a:t>
            </a:r>
          </a:p>
        </p:txBody>
      </p:sp>
      <p:pic>
        <p:nvPicPr>
          <p:cNvPr id="15" name="Graphic 14">
            <a:extLst>
              <a:ext uri="{FF2B5EF4-FFF2-40B4-BE49-F238E27FC236}">
                <a16:creationId xmlns:a16="http://schemas.microsoft.com/office/drawing/2014/main" id="{48348B29-B8EC-4619-B2C3-CBDC1073488D}"/>
              </a:ext>
            </a:extLst>
          </p:cNvPr>
          <p:cNvPicPr>
            <a:picLocks noChangeAspect="1"/>
          </p:cNvPicPr>
          <p:nvPr/>
        </p:nvPicPr>
        <p:blipFill>
          <a:blip r:embed="rId2">
            <a:lum/>
            <a:alphaModFix/>
            <a:extLst>
              <a:ext uri="{96DAC541-7B7A-43D3-8B79-37D633B846F1}">
                <asvg:svgBlip xmlns:asvg="http://schemas.microsoft.com/office/drawing/2016/SVG/main" r:embed="rId3"/>
              </a:ext>
            </a:extLst>
          </a:blip>
          <a:srcRect/>
          <a:stretch>
            <a:fillRect/>
          </a:stretch>
        </p:blipFill>
        <p:spPr>
          <a:xfrm>
            <a:off x="7114928" y="2205763"/>
            <a:ext cx="4020840" cy="2743199"/>
          </a:xfrm>
          <a:prstGeom prst="rect">
            <a:avLst/>
          </a:prstGeom>
          <a:noFill/>
          <a:ln>
            <a:noFill/>
          </a:ln>
        </p:spPr>
      </p:pic>
      <p:sp>
        <p:nvSpPr>
          <p:cNvPr id="16" name="TextBox 15">
            <a:extLst>
              <a:ext uri="{FF2B5EF4-FFF2-40B4-BE49-F238E27FC236}">
                <a16:creationId xmlns:a16="http://schemas.microsoft.com/office/drawing/2014/main" id="{C7187C4F-04AB-4BF8-9C35-98A97B90560C}"/>
              </a:ext>
            </a:extLst>
          </p:cNvPr>
          <p:cNvSpPr txBox="1"/>
          <p:nvPr/>
        </p:nvSpPr>
        <p:spPr>
          <a:xfrm>
            <a:off x="8575447" y="4400323"/>
            <a:ext cx="1097280" cy="346320"/>
          </a:xfrm>
          <a:prstGeom prst="rect">
            <a:avLst/>
          </a:prstGeom>
          <a:noFill/>
          <a:ln>
            <a:noFill/>
          </a:ln>
        </p:spPr>
        <p:txBody>
          <a:bodyPr vert="horz" wrap="none" lIns="90000" tIns="45000" rIns="90000" bIns="45000" anchorCtr="0" compatLnSpc="0">
            <a:spAutoFit/>
          </a:bodyPr>
          <a:lstStyle/>
          <a:p>
            <a:pPr marL="0" marR="0" lvl="0" indent="0" rtl="0" hangingPunct="0">
              <a:lnSpc>
                <a:spcPct val="100000"/>
              </a:lnSpc>
              <a:spcBef>
                <a:spcPts val="0"/>
              </a:spcBef>
              <a:spcAft>
                <a:spcPts val="0"/>
              </a:spcAft>
              <a:buNone/>
              <a:tabLst/>
            </a:pPr>
            <a:r>
              <a:rPr lang="en-US" sz="1800" b="0" i="0" u="none" strike="noStrike" kern="1200" cap="none">
                <a:ln>
                  <a:noFill/>
                </a:ln>
                <a:latin typeface="Liberation Sans" pitchFamily="18"/>
                <a:ea typeface="Noto Sans CJK SC" pitchFamily="2"/>
                <a:cs typeface="Lohit Devanagari" pitchFamily="2"/>
              </a:rPr>
              <a:t>unit tests</a:t>
            </a:r>
          </a:p>
        </p:txBody>
      </p:sp>
      <p:sp>
        <p:nvSpPr>
          <p:cNvPr id="17" name="TextBox 16">
            <a:extLst>
              <a:ext uri="{FF2B5EF4-FFF2-40B4-BE49-F238E27FC236}">
                <a16:creationId xmlns:a16="http://schemas.microsoft.com/office/drawing/2014/main" id="{6C06513B-9718-4CBB-B8E3-E8BAA7305699}"/>
              </a:ext>
            </a:extLst>
          </p:cNvPr>
          <p:cNvSpPr txBox="1"/>
          <p:nvPr/>
        </p:nvSpPr>
        <p:spPr>
          <a:xfrm>
            <a:off x="8575447" y="3779682"/>
            <a:ext cx="1188719" cy="346320"/>
          </a:xfrm>
          <a:prstGeom prst="rect">
            <a:avLst/>
          </a:prstGeom>
          <a:noFill/>
          <a:ln>
            <a:noFill/>
          </a:ln>
        </p:spPr>
        <p:txBody>
          <a:bodyPr vert="horz" wrap="none" lIns="90000" tIns="45000" rIns="90000" bIns="45000" anchorCtr="0" compatLnSpc="0">
            <a:spAutoFit/>
          </a:bodyPr>
          <a:lstStyle/>
          <a:p>
            <a:pPr marL="0" marR="0" lvl="0" indent="0" rtl="0" hangingPunct="0">
              <a:lnSpc>
                <a:spcPct val="100000"/>
              </a:lnSpc>
              <a:spcBef>
                <a:spcPts val="0"/>
              </a:spcBef>
              <a:spcAft>
                <a:spcPts val="0"/>
              </a:spcAft>
              <a:buNone/>
              <a:tabLst/>
            </a:pPr>
            <a:r>
              <a:rPr lang="en-US" sz="1800" b="0" i="0" u="none" strike="noStrike" kern="1200" cap="none">
                <a:ln>
                  <a:noFill/>
                </a:ln>
                <a:latin typeface="Liberation Sans" pitchFamily="18"/>
                <a:ea typeface="Noto Sans CJK SC" pitchFamily="2"/>
                <a:cs typeface="Lohit Devanagari" pitchFamily="2"/>
              </a:rPr>
              <a:t>functional</a:t>
            </a:r>
          </a:p>
        </p:txBody>
      </p:sp>
      <p:sp>
        <p:nvSpPr>
          <p:cNvPr id="18" name="TextBox 17">
            <a:extLst>
              <a:ext uri="{FF2B5EF4-FFF2-40B4-BE49-F238E27FC236}">
                <a16:creationId xmlns:a16="http://schemas.microsoft.com/office/drawing/2014/main" id="{E37A2CAF-1B62-4C20-A746-E0A9C9C17C89}"/>
              </a:ext>
            </a:extLst>
          </p:cNvPr>
          <p:cNvSpPr txBox="1"/>
          <p:nvPr/>
        </p:nvSpPr>
        <p:spPr>
          <a:xfrm>
            <a:off x="8666888" y="3211603"/>
            <a:ext cx="1188719" cy="346320"/>
          </a:xfrm>
          <a:prstGeom prst="rect">
            <a:avLst/>
          </a:prstGeom>
          <a:noFill/>
          <a:ln>
            <a:noFill/>
          </a:ln>
        </p:spPr>
        <p:txBody>
          <a:bodyPr vert="horz" wrap="none" lIns="90000" tIns="45000" rIns="90000" bIns="45000" anchorCtr="0" compatLnSpc="0">
            <a:spAutoFit/>
          </a:bodyPr>
          <a:lstStyle/>
          <a:p>
            <a:pPr marL="0" marR="0" lvl="0" indent="0" rtl="0" hangingPunct="0">
              <a:lnSpc>
                <a:spcPct val="100000"/>
              </a:lnSpc>
              <a:spcBef>
                <a:spcPts val="0"/>
              </a:spcBef>
              <a:spcAft>
                <a:spcPts val="0"/>
              </a:spcAft>
              <a:buNone/>
              <a:tabLst/>
            </a:pPr>
            <a:r>
              <a:rPr lang="en-US" sz="1800" b="0" i="0" u="none" strike="noStrike" kern="1200" cap="none">
                <a:ln>
                  <a:noFill/>
                </a:ln>
                <a:latin typeface="Liberation Sans" pitchFamily="18"/>
                <a:ea typeface="Noto Sans CJK SC" pitchFamily="2"/>
                <a:cs typeface="Lohit Devanagari" pitchFamily="2"/>
              </a:rPr>
              <a:t>system</a:t>
            </a:r>
          </a:p>
        </p:txBody>
      </p:sp>
      <p:sp>
        <p:nvSpPr>
          <p:cNvPr id="19" name="TextBox 18">
            <a:extLst>
              <a:ext uri="{FF2B5EF4-FFF2-40B4-BE49-F238E27FC236}">
                <a16:creationId xmlns:a16="http://schemas.microsoft.com/office/drawing/2014/main" id="{04E5F7F6-CD18-46B4-B6E8-BCBFEB27DFA2}"/>
              </a:ext>
            </a:extLst>
          </p:cNvPr>
          <p:cNvSpPr txBox="1"/>
          <p:nvPr/>
        </p:nvSpPr>
        <p:spPr>
          <a:xfrm>
            <a:off x="8484008" y="2571523"/>
            <a:ext cx="1371599" cy="346320"/>
          </a:xfrm>
          <a:prstGeom prst="rect">
            <a:avLst/>
          </a:prstGeom>
          <a:noFill/>
          <a:ln>
            <a:noFill/>
          </a:ln>
        </p:spPr>
        <p:txBody>
          <a:bodyPr vert="horz" wrap="none" lIns="90000" tIns="45000" rIns="90000" bIns="45000" anchorCtr="0" compatLnSpc="0">
            <a:spAutoFit/>
          </a:bodyPr>
          <a:lstStyle/>
          <a:p>
            <a:pPr marL="0" marR="0" lvl="0" indent="0" rtl="0" hangingPunct="0">
              <a:lnSpc>
                <a:spcPct val="100000"/>
              </a:lnSpc>
              <a:spcBef>
                <a:spcPts val="0"/>
              </a:spcBef>
              <a:spcAft>
                <a:spcPts val="0"/>
              </a:spcAft>
              <a:buNone/>
              <a:tabLst/>
            </a:pPr>
            <a:r>
              <a:rPr lang="en-US" sz="1800" b="0" i="0" u="none" strike="noStrike" kern="1200" cap="none">
                <a:ln>
                  <a:noFill/>
                </a:ln>
                <a:latin typeface="Liberation Sans" pitchFamily="18"/>
                <a:ea typeface="Noto Sans CJK SC" pitchFamily="2"/>
                <a:cs typeface="Lohit Devanagari" pitchFamily="2"/>
              </a:rPr>
              <a:t>acceptance</a:t>
            </a:r>
          </a:p>
        </p:txBody>
      </p:sp>
      <p:sp>
        <p:nvSpPr>
          <p:cNvPr id="20" name="Freeform: Shape 19">
            <a:extLst>
              <a:ext uri="{FF2B5EF4-FFF2-40B4-BE49-F238E27FC236}">
                <a16:creationId xmlns:a16="http://schemas.microsoft.com/office/drawing/2014/main" id="{DA8D221B-83B4-498F-B8FA-E1A045B24999}"/>
              </a:ext>
            </a:extLst>
          </p:cNvPr>
          <p:cNvSpPr/>
          <p:nvPr/>
        </p:nvSpPr>
        <p:spPr>
          <a:xfrm>
            <a:off x="11082167" y="2297202"/>
            <a:ext cx="274320" cy="2468880"/>
          </a:xfrm>
          <a:custGeom>
            <a:avLst>
              <a:gd name="f0" fmla="val 1800"/>
              <a:gd name="f1" fmla="val 10800"/>
            </a:avLst>
            <a:gdLst>
              <a:gd name="f2" fmla="val 10800000"/>
              <a:gd name="f3" fmla="val 5400000"/>
              <a:gd name="f4" fmla="val 180"/>
              <a:gd name="f5" fmla="val w"/>
              <a:gd name="f6" fmla="val h"/>
              <a:gd name="f7" fmla="val 0"/>
              <a:gd name="f8" fmla="val 21600"/>
              <a:gd name="f9" fmla="val -2147483647"/>
              <a:gd name="f10" fmla="val 2147483647"/>
              <a:gd name="f11" fmla="val 5400"/>
              <a:gd name="f12" fmla="val 10800"/>
              <a:gd name="f13" fmla="val 16200"/>
              <a:gd name="f14" fmla="+- 0 0 0"/>
              <a:gd name="f15" fmla="*/ f5 1 21600"/>
              <a:gd name="f16" fmla="*/ f6 1 21600"/>
              <a:gd name="f17" fmla="pin 0 f0 5400"/>
              <a:gd name="f18" fmla="pin 0 f1 21600"/>
              <a:gd name="f19" fmla="*/ f14 f2 1"/>
              <a:gd name="f20" fmla="*/ f17 1 2"/>
              <a:gd name="f21" fmla="val f17"/>
              <a:gd name="f22" fmla="val f18"/>
              <a:gd name="f23" fmla="+- 21600 0 f17"/>
              <a:gd name="f24" fmla="*/ f17 10000 1"/>
              <a:gd name="f25" fmla="*/ 10800 f15 1"/>
              <a:gd name="f26" fmla="*/ f17 f16 1"/>
              <a:gd name="f27" fmla="*/ f8 f15 1"/>
              <a:gd name="f28" fmla="*/ f18 f16 1"/>
              <a:gd name="f29" fmla="*/ 0 f15 1"/>
              <a:gd name="f30" fmla="*/ 7800 f15 1"/>
              <a:gd name="f31" fmla="*/ 0 f16 1"/>
              <a:gd name="f32" fmla="*/ f19 1 f4"/>
              <a:gd name="f33" fmla="*/ 21600 f16 1"/>
              <a:gd name="f34" fmla="*/ 21600 f15 1"/>
              <a:gd name="f35" fmla="*/ 10800 f16 1"/>
              <a:gd name="f36" fmla="+- f22 0 f17"/>
              <a:gd name="f37" fmla="+- f22 0 f20"/>
              <a:gd name="f38" fmla="+- f22 f20 0"/>
              <a:gd name="f39" fmla="+- f22 f17 0"/>
              <a:gd name="f40" fmla="+- 21600 0 f20"/>
              <a:gd name="f41" fmla="*/ f24 1 31953"/>
              <a:gd name="f42" fmla="+- f32 0 f3"/>
              <a:gd name="f43" fmla="+- 21600 0 f41"/>
              <a:gd name="f44" fmla="*/ f41 f16 1"/>
              <a:gd name="f45" fmla="*/ f43 f16 1"/>
            </a:gdLst>
            <a:ahLst>
              <a:ahXY gdRefY="f0" minY="f7" maxY="f11">
                <a:pos x="f25" y="f26"/>
              </a:ahXY>
              <a:ahXY gdRefY="f1" minY="f7" maxY="f8">
                <a:pos x="f27" y="f28"/>
              </a:ahXY>
            </a:ahLst>
            <a:cxnLst>
              <a:cxn ang="3cd4">
                <a:pos x="hc" y="t"/>
              </a:cxn>
              <a:cxn ang="0">
                <a:pos x="r" y="vc"/>
              </a:cxn>
              <a:cxn ang="cd4">
                <a:pos x="hc" y="b"/>
              </a:cxn>
              <a:cxn ang="cd2">
                <a:pos x="l" y="vc"/>
              </a:cxn>
              <a:cxn ang="f42">
                <a:pos x="f29" y="f31"/>
              </a:cxn>
              <a:cxn ang="f42">
                <a:pos x="f29" y="f33"/>
              </a:cxn>
              <a:cxn ang="f42">
                <a:pos x="f34" y="f35"/>
              </a:cxn>
            </a:cxnLst>
            <a:rect l="f29" t="f44" r="f30" b="f45"/>
            <a:pathLst>
              <a:path w="21600" h="21600">
                <a:moveTo>
                  <a:pt x="f7" y="f7"/>
                </a:moveTo>
                <a:cubicBezTo>
                  <a:pt x="f11" y="f7"/>
                  <a:pt x="f12" y="f20"/>
                  <a:pt x="f12" y="f21"/>
                </a:cubicBezTo>
                <a:lnTo>
                  <a:pt x="f12" y="f36"/>
                </a:lnTo>
                <a:cubicBezTo>
                  <a:pt x="f12" y="f37"/>
                  <a:pt x="f13" y="f22"/>
                  <a:pt x="f8" y="f22"/>
                </a:cubicBezTo>
                <a:cubicBezTo>
                  <a:pt x="f13" y="f22"/>
                  <a:pt x="f12" y="f38"/>
                  <a:pt x="f12" y="f39"/>
                </a:cubicBezTo>
                <a:lnTo>
                  <a:pt x="f12" y="f23"/>
                </a:lnTo>
                <a:cubicBezTo>
                  <a:pt x="f12" y="f40"/>
                  <a:pt x="f11" y="f8"/>
                  <a:pt x="f7" y="f8"/>
                </a:cubicBezTo>
              </a:path>
            </a:pathLst>
          </a:custGeom>
          <a:noFill/>
          <a:ln w="0">
            <a:solidFill>
              <a:srgbClr val="3465A4"/>
            </a:solidFill>
            <a:prstDash val="solid"/>
          </a:ln>
        </p:spPr>
        <p:txBody>
          <a:bodyPr wrap="none" lIns="90000" tIns="45000" rIns="90000" bIns="45000" anchor="ctr" anchorCtr="0" compatLnSpc="0">
            <a:noAutofit/>
          </a:bodyPr>
          <a:lstStyle/>
          <a:p>
            <a:pPr marL="0" marR="0" lvl="0" indent="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pitchFamily="2"/>
              <a:cs typeface="Lohit Devanagari" pitchFamily="2"/>
            </a:endParaRPr>
          </a:p>
        </p:txBody>
      </p:sp>
      <p:sp>
        <p:nvSpPr>
          <p:cNvPr id="21" name="TextBox 20">
            <a:extLst>
              <a:ext uri="{FF2B5EF4-FFF2-40B4-BE49-F238E27FC236}">
                <a16:creationId xmlns:a16="http://schemas.microsoft.com/office/drawing/2014/main" id="{B160DEFA-61D9-45B9-BE49-F2FE76A9069D}"/>
              </a:ext>
            </a:extLst>
          </p:cNvPr>
          <p:cNvSpPr txBox="1"/>
          <p:nvPr/>
        </p:nvSpPr>
        <p:spPr>
          <a:xfrm>
            <a:off x="11370092" y="3224220"/>
            <a:ext cx="673691" cy="621793"/>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test suite</a:t>
            </a:r>
          </a:p>
        </p:txBody>
      </p:sp>
      <p:cxnSp>
        <p:nvCxnSpPr>
          <p:cNvPr id="22" name="Straight Arrow Connector 21">
            <a:extLst>
              <a:ext uri="{FF2B5EF4-FFF2-40B4-BE49-F238E27FC236}">
                <a16:creationId xmlns:a16="http://schemas.microsoft.com/office/drawing/2014/main" id="{B8DB5BE4-F43C-4C4D-8D42-DC580DBA6991}"/>
              </a:ext>
            </a:extLst>
          </p:cNvPr>
          <p:cNvCxnSpPr/>
          <p:nvPr/>
        </p:nvCxnSpPr>
        <p:spPr>
          <a:xfrm flipV="1">
            <a:off x="7058408" y="2205402"/>
            <a:ext cx="15480" cy="2570761"/>
          </a:xfrm>
          <a:prstGeom prst="straightConnector1">
            <a:avLst/>
          </a:prstGeom>
          <a:noFill/>
          <a:ln w="54720">
            <a:solidFill>
              <a:srgbClr val="000000"/>
            </a:solidFill>
            <a:prstDash val="solid"/>
            <a:tailEnd type="arrow"/>
          </a:ln>
        </p:spPr>
      </p:cxnSp>
      <p:sp>
        <p:nvSpPr>
          <p:cNvPr id="23" name="TextBox 22">
            <a:extLst>
              <a:ext uri="{FF2B5EF4-FFF2-40B4-BE49-F238E27FC236}">
                <a16:creationId xmlns:a16="http://schemas.microsoft.com/office/drawing/2014/main" id="{E8362409-8195-4CF7-94A2-DFE67C2FC26E}"/>
              </a:ext>
            </a:extLst>
          </p:cNvPr>
          <p:cNvSpPr txBox="1"/>
          <p:nvPr/>
        </p:nvSpPr>
        <p:spPr>
          <a:xfrm>
            <a:off x="6113768" y="1438962"/>
            <a:ext cx="1920239" cy="858240"/>
          </a:xfrm>
          <a:prstGeom prst="rect">
            <a:avLst/>
          </a:prstGeom>
          <a:noFill/>
          <a:ln>
            <a:noFill/>
          </a:ln>
        </p:spPr>
        <p:txBody>
          <a:bodyPr vert="horz" wrap="none" lIns="90000" tIns="45000" rIns="90000" bIns="45000" anchorCtr="0" compatLnSpc="0">
            <a:spAutoFit/>
          </a:bodyPr>
          <a:lstStyle/>
          <a:p>
            <a:pPr marL="0" marR="0" lvl="0" indent="0" rtl="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Code coverage,</a:t>
            </a:r>
          </a:p>
          <a:p>
            <a:pPr marL="0" marR="0" lvl="0" indent="0" rtl="0" hangingPunct="0">
              <a:lnSpc>
                <a:spcPct val="100000"/>
              </a:lnSpc>
              <a:spcBef>
                <a:spcPts val="0"/>
              </a:spcBef>
              <a:spcAft>
                <a:spcPts val="0"/>
              </a:spcAft>
              <a:buNone/>
              <a:tabLst/>
            </a:pPr>
            <a:r>
              <a:rPr lang="en-US" sz="1800" b="0" i="0" u="none" strike="noStrike" kern="1200" cap="none" dirty="0">
                <a:ln>
                  <a:noFill/>
                </a:ln>
                <a:latin typeface="Liberation Sans" pitchFamily="18"/>
                <a:ea typeface="Noto Sans CJK SC" pitchFamily="2"/>
                <a:cs typeface="Lohit Devanagari" pitchFamily="2"/>
              </a:rPr>
              <a:t>Complexity</a:t>
            </a:r>
          </a:p>
        </p:txBody>
      </p:sp>
    </p:spTree>
    <p:extLst>
      <p:ext uri="{BB962C8B-B14F-4D97-AF65-F5344CB8AC3E}">
        <p14:creationId xmlns:p14="http://schemas.microsoft.com/office/powerpoint/2010/main" val="28893531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026D7B-C161-9F42-9469-6D1C2C29D5BC}"/>
              </a:ext>
            </a:extLst>
          </p:cNvPr>
          <p:cNvSpPr>
            <a:spLocks noGrp="1"/>
          </p:cNvSpPr>
          <p:nvPr>
            <p:ph type="title"/>
          </p:nvPr>
        </p:nvSpPr>
        <p:spPr/>
        <p:txBody>
          <a:bodyPr/>
          <a:lstStyle/>
          <a:p>
            <a:r>
              <a:rPr lang="en-US" dirty="0"/>
              <a:t>Example types of testing</a:t>
            </a:r>
          </a:p>
        </p:txBody>
      </p:sp>
      <p:sp>
        <p:nvSpPr>
          <p:cNvPr id="3" name="Content Placeholder 2">
            <a:extLst>
              <a:ext uri="{FF2B5EF4-FFF2-40B4-BE49-F238E27FC236}">
                <a16:creationId xmlns:a16="http://schemas.microsoft.com/office/drawing/2014/main" id="{BFA8611D-CCBA-2644-9F46-B78BD798907F}"/>
              </a:ext>
            </a:extLst>
          </p:cNvPr>
          <p:cNvSpPr>
            <a:spLocks noGrp="1"/>
          </p:cNvSpPr>
          <p:nvPr>
            <p:ph idx="1"/>
          </p:nvPr>
        </p:nvSpPr>
        <p:spPr>
          <a:xfrm>
            <a:off x="190450" y="1450072"/>
            <a:ext cx="11655564" cy="3634546"/>
          </a:xfrm>
        </p:spPr>
        <p:txBody>
          <a:bodyPr/>
          <a:lstStyle/>
          <a:p>
            <a:pPr indent="-319971">
              <a:lnSpc>
                <a:spcPct val="120000"/>
              </a:lnSpc>
            </a:pPr>
            <a:r>
              <a:rPr lang="en-US" sz="2400" dirty="0">
                <a:latin typeface="Arial" panose="020B0604020202020204" pitchFamily="34" charset="0"/>
                <a:cs typeface="Arial" panose="020B0604020202020204" pitchFamily="34" charset="0"/>
              </a:rPr>
              <a:t>Unit testing – verify the execution of a single routine</a:t>
            </a:r>
            <a:endParaRPr lang="en-US" sz="2000" dirty="0">
              <a:latin typeface="Arial" panose="020B0604020202020204" pitchFamily="34" charset="0"/>
            </a:endParaRPr>
          </a:p>
          <a:p>
            <a:pPr marL="344488" indent="-331788">
              <a:lnSpc>
                <a:spcPct val="120000"/>
              </a:lnSpc>
            </a:pPr>
            <a:r>
              <a:rPr lang="en-US" sz="2400" dirty="0">
                <a:latin typeface="Arial" panose="020B0604020202020204" pitchFamily="34" charset="0"/>
              </a:rPr>
              <a:t>Integration testing – verify that modules or components execute correctly</a:t>
            </a:r>
            <a:endParaRPr lang="en-US" sz="2000" dirty="0">
              <a:latin typeface="Arial" panose="020B0604020202020204" pitchFamily="34" charset="0"/>
            </a:endParaRPr>
          </a:p>
          <a:p>
            <a:pPr marL="344488" indent="-331788">
              <a:lnSpc>
                <a:spcPct val="120000"/>
              </a:lnSpc>
            </a:pPr>
            <a:r>
              <a:rPr lang="en-US" sz="2400" dirty="0">
                <a:latin typeface="Arial" panose="020B0604020202020204" pitchFamily="34" charset="0"/>
              </a:rPr>
              <a:t>System testing – verify that the program operates correctly as a whole</a:t>
            </a:r>
          </a:p>
          <a:p>
            <a:pPr marL="344488" indent="-331788">
              <a:lnSpc>
                <a:spcPct val="120000"/>
              </a:lnSpc>
            </a:pPr>
            <a:r>
              <a:rPr lang="en-US" sz="2400" dirty="0">
                <a:latin typeface="Arial" panose="020B0604020202020204" pitchFamily="34" charset="0"/>
              </a:rPr>
              <a:t>Regression testing – comparison with previous output to determine if unintended changes have been introduced</a:t>
            </a:r>
          </a:p>
          <a:p>
            <a:pPr marL="344488" indent="-331788">
              <a:lnSpc>
                <a:spcPct val="120000"/>
              </a:lnSpc>
            </a:pPr>
            <a:r>
              <a:rPr lang="en-US" sz="2400" dirty="0">
                <a:latin typeface="Arial" panose="020B0604020202020204" pitchFamily="34" charset="0"/>
              </a:rPr>
              <a:t>Acceptance testing – verify that the program meets customer requirements or not</a:t>
            </a:r>
            <a:endParaRPr lang="en-US" sz="2000" dirty="0">
              <a:latin typeface="Arial" panose="020B0604020202020204" pitchFamily="34" charset="0"/>
            </a:endParaRPr>
          </a:p>
          <a:p>
            <a:pPr marL="251358" lvl="1" indent="0">
              <a:lnSpc>
                <a:spcPct val="120000"/>
              </a:lnSpc>
              <a:buNone/>
            </a:pPr>
            <a:endParaRPr lang="en-US" sz="2000" dirty="0">
              <a:latin typeface="Arial" panose="020B0604020202020204" pitchFamily="34" charset="0"/>
            </a:endParaRPr>
          </a:p>
        </p:txBody>
      </p:sp>
      <p:sp>
        <p:nvSpPr>
          <p:cNvPr id="4" name="TextBox 3">
            <a:extLst>
              <a:ext uri="{FF2B5EF4-FFF2-40B4-BE49-F238E27FC236}">
                <a16:creationId xmlns:a16="http://schemas.microsoft.com/office/drawing/2014/main" id="{2E8C1D1A-CA3C-4341-A4D2-710566DB94CE}"/>
              </a:ext>
            </a:extLst>
          </p:cNvPr>
          <p:cNvSpPr txBox="1"/>
          <p:nvPr/>
        </p:nvSpPr>
        <p:spPr>
          <a:xfrm>
            <a:off x="387926" y="5196987"/>
            <a:ext cx="11458087" cy="1181862"/>
          </a:xfrm>
          <a:prstGeom prst="rect">
            <a:avLst/>
          </a:prstGeom>
          <a:noFill/>
        </p:spPr>
        <p:txBody>
          <a:bodyPr wrap="square" lIns="118872" tIns="91440" rIns="118872" bIns="91440" rtlCol="0" anchor="ctr" anchorCtr="0">
            <a:spAutoFit/>
          </a:bodyPr>
          <a:lstStyle/>
          <a:p>
            <a:pPr>
              <a:lnSpc>
                <a:spcPct val="90000"/>
              </a:lnSpc>
            </a:pPr>
            <a:r>
              <a:rPr lang="en-US" sz="1800" i="1" dirty="0">
                <a:latin typeface="Arial" panose="020B0604020202020204" pitchFamily="34" charset="0"/>
              </a:rPr>
              <a:t>Note that this is neither a complete nor prescriptive list of testing types. There are many other types of tests. </a:t>
            </a:r>
            <a:r>
              <a:rPr lang="en-US" i="1" dirty="0">
                <a:latin typeface="Arial" panose="020B0604020202020204" pitchFamily="34" charset="0"/>
              </a:rPr>
              <a:t>S</a:t>
            </a:r>
            <a:r>
              <a:rPr lang="en-US" sz="1800" i="1" dirty="0">
                <a:latin typeface="Arial" panose="020B0604020202020204" pitchFamily="34" charset="0"/>
              </a:rPr>
              <a:t>ometimes it can be beneficial to combine testing strategies, such as testing the interoperability of modules and components at the system level.</a:t>
            </a:r>
          </a:p>
          <a:p>
            <a:pPr algn="l">
              <a:lnSpc>
                <a:spcPct val="90000"/>
              </a:lnSpc>
            </a:pPr>
            <a:endParaRPr lang="en-US" dirty="0"/>
          </a:p>
        </p:txBody>
      </p:sp>
    </p:spTree>
    <p:extLst>
      <p:ext uri="{BB962C8B-B14F-4D97-AF65-F5344CB8AC3E}">
        <p14:creationId xmlns:p14="http://schemas.microsoft.com/office/powerpoint/2010/main" val="30549413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402FAE35-5DEB-5E4E-8DD0-F09B5A67588E}"/>
              </a:ext>
            </a:extLst>
          </p:cNvPr>
          <p:cNvSpPr/>
          <p:nvPr/>
        </p:nvSpPr>
        <p:spPr>
          <a:xfrm>
            <a:off x="7547676" y="6075336"/>
            <a:ext cx="2002286" cy="782664"/>
          </a:xfrm>
          <a:prstGeom prst="rect">
            <a:avLst/>
          </a:prstGeom>
          <a:solidFill>
            <a:schemeClr val="bg1"/>
          </a:solidFill>
          <a:ln>
            <a:no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2" name="Title 1"/>
          <p:cNvSpPr>
            <a:spLocks noGrp="1"/>
          </p:cNvSpPr>
          <p:nvPr>
            <p:ph type="title"/>
          </p:nvPr>
        </p:nvSpPr>
        <p:spPr/>
        <p:txBody>
          <a:bodyPr/>
          <a:lstStyle/>
          <a:p>
            <a:r>
              <a:rPr lang="en-US" dirty="0"/>
              <a:t>What about Verification and Validation?</a:t>
            </a:r>
          </a:p>
        </p:txBody>
      </p:sp>
      <p:sp>
        <p:nvSpPr>
          <p:cNvPr id="3" name="Content Placeholder 2"/>
          <p:cNvSpPr>
            <a:spLocks noGrp="1"/>
          </p:cNvSpPr>
          <p:nvPr>
            <p:ph idx="1"/>
          </p:nvPr>
        </p:nvSpPr>
        <p:spPr>
          <a:xfrm>
            <a:off x="368425" y="1061499"/>
            <a:ext cx="11270298" cy="2586162"/>
          </a:xfrm>
        </p:spPr>
        <p:txBody>
          <a:bodyPr/>
          <a:lstStyle/>
          <a:p>
            <a:r>
              <a:rPr lang="en-US" dirty="0"/>
              <a:t>Scientific computing and software engineering use different definitions</a:t>
            </a:r>
          </a:p>
          <a:p>
            <a:pPr marL="0" indent="0">
              <a:buNone/>
            </a:pPr>
            <a:endParaRPr lang="en-US" dirty="0"/>
          </a:p>
          <a:p>
            <a:endParaRPr lang="en-US" dirty="0"/>
          </a:p>
          <a:p>
            <a:pPr lvl="1"/>
            <a:endParaRPr lang="en-US" dirty="0"/>
          </a:p>
        </p:txBody>
      </p:sp>
      <p:sp>
        <p:nvSpPr>
          <p:cNvPr id="19" name="TextBox 18">
            <a:extLst>
              <a:ext uri="{FF2B5EF4-FFF2-40B4-BE49-F238E27FC236}">
                <a16:creationId xmlns:a16="http://schemas.microsoft.com/office/drawing/2014/main" id="{7DE11B0A-90BB-754D-8D55-89FA832663E4}"/>
              </a:ext>
            </a:extLst>
          </p:cNvPr>
          <p:cNvSpPr txBox="1"/>
          <p:nvPr/>
        </p:nvSpPr>
        <p:spPr>
          <a:xfrm>
            <a:off x="3671455" y="628145"/>
            <a:ext cx="240130" cy="433965"/>
          </a:xfrm>
          <a:prstGeom prst="rect">
            <a:avLst/>
          </a:prstGeom>
          <a:noFill/>
        </p:spPr>
        <p:txBody>
          <a:bodyPr wrap="none" lIns="118872" tIns="91440" rIns="118872" bIns="91440" rtlCol="0" anchor="ctr" anchorCtr="0">
            <a:spAutoFit/>
          </a:bodyPr>
          <a:lstStyle/>
          <a:p>
            <a:pPr algn="l">
              <a:lnSpc>
                <a:spcPct val="90000"/>
              </a:lnSpc>
            </a:pPr>
            <a:endParaRPr lang="en-US" dirty="0"/>
          </a:p>
        </p:txBody>
      </p:sp>
      <p:graphicFrame>
        <p:nvGraphicFramePr>
          <p:cNvPr id="23" name="Table 23">
            <a:extLst>
              <a:ext uri="{FF2B5EF4-FFF2-40B4-BE49-F238E27FC236}">
                <a16:creationId xmlns:a16="http://schemas.microsoft.com/office/drawing/2014/main" id="{A49884F5-23F6-8C44-8E84-3335DC334319}"/>
              </a:ext>
            </a:extLst>
          </p:cNvPr>
          <p:cNvGraphicFramePr>
            <a:graphicFrameLocks noGrp="1"/>
          </p:cNvGraphicFramePr>
          <p:nvPr>
            <p:extLst>
              <p:ext uri="{D42A27DB-BD31-4B8C-83A1-F6EECF244321}">
                <p14:modId xmlns:p14="http://schemas.microsoft.com/office/powerpoint/2010/main" val="2723896557"/>
              </p:ext>
            </p:extLst>
          </p:nvPr>
        </p:nvGraphicFramePr>
        <p:xfrm>
          <a:off x="499287" y="1661270"/>
          <a:ext cx="11372473" cy="2199640"/>
        </p:xfrm>
        <a:graphic>
          <a:graphicData uri="http://schemas.openxmlformats.org/drawingml/2006/table">
            <a:tbl>
              <a:tblPr firstRow="1" firstCol="1" bandRow="1">
                <a:tableStyleId>{5C22544A-7EE6-4342-B048-85BDC9FD1C3A}</a:tableStyleId>
              </a:tblPr>
              <a:tblGrid>
                <a:gridCol w="1554137">
                  <a:extLst>
                    <a:ext uri="{9D8B030D-6E8A-4147-A177-3AD203B41FA5}">
                      <a16:colId xmlns:a16="http://schemas.microsoft.com/office/drawing/2014/main" val="1728699852"/>
                    </a:ext>
                  </a:extLst>
                </a:gridCol>
                <a:gridCol w="4821382">
                  <a:extLst>
                    <a:ext uri="{9D8B030D-6E8A-4147-A177-3AD203B41FA5}">
                      <a16:colId xmlns:a16="http://schemas.microsoft.com/office/drawing/2014/main" val="382457516"/>
                    </a:ext>
                  </a:extLst>
                </a:gridCol>
                <a:gridCol w="4996954">
                  <a:extLst>
                    <a:ext uri="{9D8B030D-6E8A-4147-A177-3AD203B41FA5}">
                      <a16:colId xmlns:a16="http://schemas.microsoft.com/office/drawing/2014/main" val="1910440006"/>
                    </a:ext>
                  </a:extLst>
                </a:gridCol>
              </a:tblGrid>
              <a:tr h="370840">
                <a:tc>
                  <a:txBody>
                    <a:bodyPr/>
                    <a:lstStyle/>
                    <a:p>
                      <a:endParaRPr lang="en-US" dirty="0"/>
                    </a:p>
                  </a:txBody>
                  <a:tcPr/>
                </a:tc>
                <a:tc>
                  <a:txBody>
                    <a:bodyPr/>
                    <a:lstStyle/>
                    <a:p>
                      <a:pPr algn="ctr"/>
                      <a:r>
                        <a:rPr lang="en-US" dirty="0"/>
                        <a:t>Scientific computing</a:t>
                      </a:r>
                    </a:p>
                  </a:txBody>
                  <a:tcPr>
                    <a:solidFill>
                      <a:schemeClr val="accent2">
                        <a:lumMod val="75000"/>
                      </a:schemeClr>
                    </a:solidFill>
                  </a:tcPr>
                </a:tc>
                <a:tc>
                  <a:txBody>
                    <a:bodyPr/>
                    <a:lstStyle/>
                    <a:p>
                      <a:pPr algn="ctr"/>
                      <a:r>
                        <a:rPr lang="en-US" dirty="0"/>
                        <a:t>Software engineering</a:t>
                      </a:r>
                    </a:p>
                  </a:txBody>
                  <a:tcPr>
                    <a:solidFill>
                      <a:schemeClr val="accent4">
                        <a:lumMod val="75000"/>
                      </a:schemeClr>
                    </a:solidFill>
                  </a:tcPr>
                </a:tc>
                <a:extLst>
                  <a:ext uri="{0D108BD9-81ED-4DB2-BD59-A6C34878D82A}">
                    <a16:rowId xmlns:a16="http://schemas.microsoft.com/office/drawing/2014/main" val="2115831254"/>
                  </a:ext>
                </a:extLst>
              </a:tr>
              <a:tr h="370840">
                <a:tc>
                  <a:txBody>
                    <a:bodyPr/>
                    <a:lstStyle/>
                    <a:p>
                      <a:r>
                        <a:rPr lang="en-US" dirty="0"/>
                        <a:t>Verification</a:t>
                      </a:r>
                    </a:p>
                  </a:txBody>
                  <a:tcPr/>
                </a:tc>
                <a:tc>
                  <a:txBody>
                    <a:bodyPr/>
                    <a:lstStyle/>
                    <a:p>
                      <a:r>
                        <a:rPr lang="en-US" dirty="0"/>
                        <a:t>Confirms the mathematical accuracy and stability of a numerical solution in addition to specifications.</a:t>
                      </a:r>
                    </a:p>
                  </a:txBody>
                  <a:tcPr>
                    <a:solidFill>
                      <a:schemeClr val="accent2">
                        <a:lumMod val="60000"/>
                        <a:lumOff val="40000"/>
                      </a:schemeClr>
                    </a:solidFill>
                  </a:tcPr>
                </a:tc>
                <a:tc>
                  <a:txBody>
                    <a:bodyPr/>
                    <a:lstStyle/>
                    <a:p>
                      <a:r>
                        <a:rPr lang="en-US" dirty="0"/>
                        <a:t>Confirms that the software conforms to its specifications (i.e. requirements.)</a:t>
                      </a:r>
                    </a:p>
                  </a:txBody>
                  <a:tcPr>
                    <a:solidFill>
                      <a:schemeClr val="accent4">
                        <a:lumMod val="40000"/>
                        <a:lumOff val="60000"/>
                      </a:schemeClr>
                    </a:solidFill>
                  </a:tcPr>
                </a:tc>
                <a:extLst>
                  <a:ext uri="{0D108BD9-81ED-4DB2-BD59-A6C34878D82A}">
                    <a16:rowId xmlns:a16="http://schemas.microsoft.com/office/drawing/2014/main" val="2196260832"/>
                  </a:ext>
                </a:extLst>
              </a:tr>
              <a:tr h="370840">
                <a:tc>
                  <a:txBody>
                    <a:bodyPr/>
                    <a:lstStyle/>
                    <a:p>
                      <a:r>
                        <a:rPr lang="en-US" dirty="0"/>
                        <a:t>Validation</a:t>
                      </a:r>
                    </a:p>
                  </a:txBody>
                  <a:tcPr/>
                </a:tc>
                <a:tc>
                  <a:txBody>
                    <a:bodyPr/>
                    <a:lstStyle/>
                    <a:p>
                      <a:r>
                        <a:rPr lang="en-US" dirty="0"/>
                        <a:t>Confirms the physical accuracy of a given model by comparing against experimental data.</a:t>
                      </a:r>
                    </a:p>
                  </a:txBody>
                  <a:tcPr>
                    <a:solidFill>
                      <a:schemeClr val="accent2">
                        <a:lumMod val="40000"/>
                        <a:lumOff val="60000"/>
                      </a:schemeClr>
                    </a:solidFill>
                  </a:tcPr>
                </a:tc>
                <a:tc>
                  <a:txBody>
                    <a:bodyPr/>
                    <a:lstStyle/>
                    <a:p>
                      <a:r>
                        <a:rPr lang="en-US" dirty="0"/>
                        <a:t>Confirms that the software actually meets the customer’s needs.</a:t>
                      </a:r>
                    </a:p>
                  </a:txBody>
                  <a:tcPr>
                    <a:solidFill>
                      <a:schemeClr val="accent4">
                        <a:lumMod val="20000"/>
                        <a:lumOff val="80000"/>
                      </a:schemeClr>
                    </a:solidFill>
                  </a:tcPr>
                </a:tc>
                <a:extLst>
                  <a:ext uri="{0D108BD9-81ED-4DB2-BD59-A6C34878D82A}">
                    <a16:rowId xmlns:a16="http://schemas.microsoft.com/office/drawing/2014/main" val="3290180962"/>
                  </a:ext>
                </a:extLst>
              </a:tr>
            </a:tbl>
          </a:graphicData>
        </a:graphic>
      </p:graphicFrame>
      <p:sp>
        <p:nvSpPr>
          <p:cNvPr id="24" name="Content Placeholder 2">
            <a:extLst>
              <a:ext uri="{FF2B5EF4-FFF2-40B4-BE49-F238E27FC236}">
                <a16:creationId xmlns:a16="http://schemas.microsoft.com/office/drawing/2014/main" id="{CC0E93ED-B182-2C47-9B19-D9C622C971CA}"/>
              </a:ext>
            </a:extLst>
          </p:cNvPr>
          <p:cNvSpPr txBox="1">
            <a:spLocks/>
          </p:cNvSpPr>
          <p:nvPr/>
        </p:nvSpPr>
        <p:spPr bwMode="auto">
          <a:xfrm>
            <a:off x="370954" y="4140077"/>
            <a:ext cx="11270298" cy="219964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Arial" panose="020B0604020202020204" pitchFamily="34" charset="0"/>
                <a:ea typeface="+mn-ea"/>
                <a:cs typeface="Arial" panose="020B0604020202020204" pitchFamily="34" charset="0"/>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Arial" panose="020B0604020202020204" pitchFamily="34" charset="0"/>
                <a:ea typeface="+mn-ea"/>
                <a:cs typeface="Arial" panose="020B0604020202020204" pitchFamily="34" charset="0"/>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Arial" panose="020B0604020202020204" pitchFamily="34" charset="0"/>
                <a:ea typeface="+mn-ea"/>
                <a:cs typeface="Arial" panose="020B0604020202020204" pitchFamily="34" charset="0"/>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Arial" panose="020B0604020202020204" pitchFamily="34" charset="0"/>
                <a:ea typeface="+mn-ea"/>
                <a:cs typeface="Arial" panose="020B0604020202020204" pitchFamily="34" charset="0"/>
              </a:defRPr>
            </a:lvl4pPr>
            <a:lvl5pPr marL="1482725" indent="-222250" algn="l" rtl="0" eaLnBrk="1" fontAlgn="base" hangingPunct="1">
              <a:lnSpc>
                <a:spcPct val="90000"/>
              </a:lnSpc>
              <a:spcBef>
                <a:spcPts val="600"/>
              </a:spcBef>
              <a:spcAft>
                <a:spcPct val="0"/>
              </a:spcAft>
              <a:buClr>
                <a:schemeClr val="tx1"/>
              </a:buClr>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Validation in scientific computing requires a comparison to the experimental data, whereas in software engineering it is based on customer needs</a:t>
            </a:r>
          </a:p>
          <a:p>
            <a:r>
              <a:rPr lang="en-US" dirty="0"/>
              <a:t>Also, for a real problem, there is typically no way to check for correct output given some inputs. Validation is still required however, so an indirect method must be used.</a:t>
            </a:r>
          </a:p>
          <a:p>
            <a:pPr marL="0" indent="0">
              <a:buFont typeface="Arial" charset="0"/>
              <a:buNone/>
            </a:pPr>
            <a:endParaRPr lang="en-US" dirty="0"/>
          </a:p>
          <a:p>
            <a:endParaRPr lang="en-US" dirty="0"/>
          </a:p>
          <a:p>
            <a:pPr lvl="1"/>
            <a:endParaRPr lang="en-US" dirty="0"/>
          </a:p>
        </p:txBody>
      </p:sp>
    </p:spTree>
    <p:extLst>
      <p:ext uri="{BB962C8B-B14F-4D97-AF65-F5344CB8AC3E}">
        <p14:creationId xmlns:p14="http://schemas.microsoft.com/office/powerpoint/2010/main" val="31620925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A212597-08D8-466C-AFDF-A8DB77B0B62A}"/>
              </a:ext>
            </a:extLst>
          </p:cNvPr>
          <p:cNvSpPr>
            <a:spLocks noGrp="1"/>
          </p:cNvSpPr>
          <p:nvPr>
            <p:ph type="title"/>
          </p:nvPr>
        </p:nvSpPr>
        <p:spPr/>
        <p:txBody>
          <a:bodyPr/>
          <a:lstStyle/>
          <a:p>
            <a:r>
              <a:rPr lang="en-US" dirty="0"/>
              <a:t>Testing within the software development lifecycle</a:t>
            </a:r>
          </a:p>
        </p:txBody>
      </p:sp>
      <p:sp>
        <p:nvSpPr>
          <p:cNvPr id="5" name="Title 1">
            <a:extLst>
              <a:ext uri="{FF2B5EF4-FFF2-40B4-BE49-F238E27FC236}">
                <a16:creationId xmlns:a16="http://schemas.microsoft.com/office/drawing/2014/main" id="{2410FEE4-3F87-4FD8-9487-44BB569C6CA3}"/>
              </a:ext>
            </a:extLst>
          </p:cNvPr>
          <p:cNvSpPr txBox="1">
            <a:spLocks/>
          </p:cNvSpPr>
          <p:nvPr/>
        </p:nvSpPr>
        <p:spPr bwMode="auto">
          <a:xfrm>
            <a:off x="365760" y="411480"/>
            <a:ext cx="11372473" cy="914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a:lstStyle>
          <a:p>
            <a:r>
              <a:rPr lang="en-US"/>
              <a:t>Testing within the software development lifecycle</a:t>
            </a:r>
            <a:endParaRPr lang="en-US" dirty="0"/>
          </a:p>
        </p:txBody>
      </p:sp>
      <p:grpSp>
        <p:nvGrpSpPr>
          <p:cNvPr id="18" name="Group 17">
            <a:extLst>
              <a:ext uri="{FF2B5EF4-FFF2-40B4-BE49-F238E27FC236}">
                <a16:creationId xmlns:a16="http://schemas.microsoft.com/office/drawing/2014/main" id="{052D9562-18B8-4A91-9EA2-855AD92D5578}"/>
              </a:ext>
            </a:extLst>
          </p:cNvPr>
          <p:cNvGrpSpPr/>
          <p:nvPr/>
        </p:nvGrpSpPr>
        <p:grpSpPr>
          <a:xfrm>
            <a:off x="756465" y="868681"/>
            <a:ext cx="9455181" cy="5211764"/>
            <a:chOff x="756465" y="868681"/>
            <a:chExt cx="9455181" cy="5211764"/>
          </a:xfrm>
        </p:grpSpPr>
        <p:pic>
          <p:nvPicPr>
            <p:cNvPr id="6" name="Picture 5">
              <a:extLst>
                <a:ext uri="{FF2B5EF4-FFF2-40B4-BE49-F238E27FC236}">
                  <a16:creationId xmlns:a16="http://schemas.microsoft.com/office/drawing/2014/main" id="{0ED17D82-53CB-4E66-9A12-FC640ECD9C67}"/>
                </a:ext>
              </a:extLst>
            </p:cNvPr>
            <p:cNvPicPr>
              <a:picLocks noChangeAspect="1"/>
            </p:cNvPicPr>
            <p:nvPr/>
          </p:nvPicPr>
          <p:blipFill rotWithShape="1">
            <a:blip r:embed="rId3"/>
            <a:srcRect b="3388"/>
            <a:stretch/>
          </p:blipFill>
          <p:spPr>
            <a:xfrm>
              <a:off x="756465" y="868681"/>
              <a:ext cx="9455181" cy="5166360"/>
            </a:xfrm>
            <a:prstGeom prst="rect">
              <a:avLst/>
            </a:prstGeom>
          </p:spPr>
        </p:pic>
        <p:sp>
          <p:nvSpPr>
            <p:cNvPr id="17" name="Rectangle 16">
              <a:extLst>
                <a:ext uri="{FF2B5EF4-FFF2-40B4-BE49-F238E27FC236}">
                  <a16:creationId xmlns:a16="http://schemas.microsoft.com/office/drawing/2014/main" id="{E7A58FC9-6D82-4047-A2B6-4B9C64919640}"/>
                </a:ext>
              </a:extLst>
            </p:cNvPr>
            <p:cNvSpPr/>
            <p:nvPr/>
          </p:nvSpPr>
          <p:spPr>
            <a:xfrm>
              <a:off x="9102592" y="5810595"/>
              <a:ext cx="425025" cy="269850"/>
            </a:xfrm>
            <a:prstGeom prst="rect">
              <a:avLst/>
            </a:prstGeom>
            <a:solidFill>
              <a:schemeClr val="bg1"/>
            </a:solidFill>
            <a:ln>
              <a:no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grpSp>
    </p:spTree>
    <p:extLst>
      <p:ext uri="{BB962C8B-B14F-4D97-AF65-F5344CB8AC3E}">
        <p14:creationId xmlns:p14="http://schemas.microsoft.com/office/powerpoint/2010/main" val="2552726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Testing within the software development lifecycle</a:t>
            </a:r>
          </a:p>
        </p:txBody>
      </p:sp>
      <p:sp>
        <p:nvSpPr>
          <p:cNvPr id="3" name="Content Placeholder 2"/>
          <p:cNvSpPr>
            <a:spLocks noGrp="1"/>
          </p:cNvSpPr>
          <p:nvPr>
            <p:ph idx="1"/>
          </p:nvPr>
        </p:nvSpPr>
        <p:spPr>
          <a:xfrm>
            <a:off x="368424" y="1464226"/>
            <a:ext cx="11369809" cy="4982293"/>
          </a:xfrm>
        </p:spPr>
        <p:txBody>
          <a:bodyPr>
            <a:normAutofit fontScale="92500" lnSpcReduction="10000"/>
          </a:bodyPr>
          <a:lstStyle/>
          <a:p>
            <a:pPr>
              <a:lnSpc>
                <a:spcPct val="110000"/>
              </a:lnSpc>
            </a:pPr>
            <a:r>
              <a:rPr lang="en-US" sz="2800" dirty="0"/>
              <a:t>When should functional tests be provided?</a:t>
            </a:r>
          </a:p>
          <a:p>
            <a:pPr>
              <a:lnSpc>
                <a:spcPct val="110000"/>
              </a:lnSpc>
            </a:pPr>
            <a:r>
              <a:rPr lang="en-US" sz="2800" dirty="0"/>
              <a:t>Ideally before the code is written</a:t>
            </a:r>
          </a:p>
          <a:p>
            <a:pPr lvl="1">
              <a:lnSpc>
                <a:spcPct val="110000"/>
              </a:lnSpc>
            </a:pPr>
            <a:r>
              <a:rPr lang="en-US" sz="2400" dirty="0"/>
              <a:t>Also known as test driven development (TDD)</a:t>
            </a:r>
          </a:p>
          <a:p>
            <a:pPr lvl="1">
              <a:lnSpc>
                <a:spcPct val="110000"/>
              </a:lnSpc>
            </a:pPr>
            <a:r>
              <a:rPr lang="en-US" sz="2400" dirty="0"/>
              <a:t>Tests then become the specification for the program</a:t>
            </a:r>
          </a:p>
          <a:p>
            <a:pPr>
              <a:lnSpc>
                <a:spcPct val="110000"/>
              </a:lnSpc>
            </a:pPr>
            <a:r>
              <a:rPr lang="en-US" sz="2800" dirty="0"/>
              <a:t>This approach also ensures that thought is given to what it means for the program to be correct, rather than just what the program should do</a:t>
            </a:r>
          </a:p>
          <a:p>
            <a:pPr>
              <a:lnSpc>
                <a:spcPct val="110000"/>
              </a:lnSpc>
            </a:pPr>
            <a:r>
              <a:rPr lang="en-US" sz="2800" dirty="0"/>
              <a:t>Requires:</a:t>
            </a:r>
          </a:p>
          <a:p>
            <a:pPr lvl="1">
              <a:lnSpc>
                <a:spcPct val="110000"/>
              </a:lnSpc>
            </a:pPr>
            <a:r>
              <a:rPr lang="en-US" sz="2400" dirty="0"/>
              <a:t>Care in writing tests</a:t>
            </a:r>
          </a:p>
          <a:p>
            <a:pPr lvl="1">
              <a:lnSpc>
                <a:spcPct val="110000"/>
              </a:lnSpc>
            </a:pPr>
            <a:r>
              <a:rPr lang="en-US" sz="2400" dirty="0"/>
              <a:t>Frequent running of tests (see our Continuous Integration module) </a:t>
            </a:r>
          </a:p>
          <a:p>
            <a:pPr lvl="1">
              <a:lnSpc>
                <a:spcPct val="110000"/>
              </a:lnSpc>
            </a:pPr>
            <a:r>
              <a:rPr lang="en-US" sz="2400" dirty="0"/>
              <a:t>Wide adoption by development team</a:t>
            </a:r>
          </a:p>
        </p:txBody>
      </p:sp>
    </p:spTree>
    <p:extLst>
      <p:ext uri="{BB962C8B-B14F-4D97-AF65-F5344CB8AC3E}">
        <p14:creationId xmlns:p14="http://schemas.microsoft.com/office/powerpoint/2010/main" val="18671836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Steps for test driven development</a:t>
            </a:r>
          </a:p>
        </p:txBody>
      </p:sp>
      <p:sp>
        <p:nvSpPr>
          <p:cNvPr id="3" name="Content Placeholder 2"/>
          <p:cNvSpPr>
            <a:spLocks noGrp="1"/>
          </p:cNvSpPr>
          <p:nvPr>
            <p:ph idx="1"/>
          </p:nvPr>
        </p:nvSpPr>
        <p:spPr>
          <a:xfrm>
            <a:off x="368424" y="1464227"/>
            <a:ext cx="11369809" cy="3301538"/>
          </a:xfrm>
        </p:spPr>
        <p:txBody>
          <a:bodyPr>
            <a:normAutofit/>
          </a:bodyPr>
          <a:lstStyle/>
          <a:p>
            <a:pPr>
              <a:lnSpc>
                <a:spcPct val="110000"/>
              </a:lnSpc>
            </a:pPr>
            <a:r>
              <a:rPr lang="en-US" sz="2800" dirty="0"/>
              <a:t>Write a single test</a:t>
            </a:r>
            <a:r>
              <a:rPr lang="en-US" sz="2800" baseline="30000" dirty="0"/>
              <a:t>1</a:t>
            </a:r>
            <a:r>
              <a:rPr lang="en-US" sz="2800" dirty="0"/>
              <a:t> describing an aspect of the program</a:t>
            </a:r>
          </a:p>
          <a:p>
            <a:pPr>
              <a:lnSpc>
                <a:spcPct val="110000"/>
              </a:lnSpc>
            </a:pPr>
            <a:r>
              <a:rPr lang="en-US" sz="2800" dirty="0"/>
              <a:t>Run the test, which should fail because the feature does not exist</a:t>
            </a:r>
          </a:p>
          <a:p>
            <a:pPr>
              <a:lnSpc>
                <a:spcPct val="110000"/>
              </a:lnSpc>
            </a:pPr>
            <a:r>
              <a:rPr lang="en-US" sz="2800" dirty="0"/>
              <a:t>Write just enough code to make the test pass</a:t>
            </a:r>
          </a:p>
          <a:p>
            <a:pPr>
              <a:lnSpc>
                <a:spcPct val="110000"/>
              </a:lnSpc>
            </a:pPr>
            <a:r>
              <a:rPr lang="en-US" sz="2800" dirty="0"/>
              <a:t>Refactor the code</a:t>
            </a:r>
          </a:p>
          <a:p>
            <a:pPr>
              <a:lnSpc>
                <a:spcPct val="110000"/>
              </a:lnSpc>
            </a:pPr>
            <a:r>
              <a:rPr lang="en-US" sz="2800" dirty="0"/>
              <a:t>Repeat, creating new tests as new functionality is added</a:t>
            </a:r>
            <a:endParaRPr lang="en-US" sz="2400" dirty="0"/>
          </a:p>
        </p:txBody>
      </p:sp>
      <p:sp>
        <p:nvSpPr>
          <p:cNvPr id="9" name="Oval 8">
            <a:extLst>
              <a:ext uri="{FF2B5EF4-FFF2-40B4-BE49-F238E27FC236}">
                <a16:creationId xmlns:a16="http://schemas.microsoft.com/office/drawing/2014/main" id="{1E4F9CD9-A95E-7840-ACBD-63222FD4A694}"/>
              </a:ext>
            </a:extLst>
          </p:cNvPr>
          <p:cNvSpPr/>
          <p:nvPr/>
        </p:nvSpPr>
        <p:spPr>
          <a:xfrm>
            <a:off x="294827" y="1464226"/>
            <a:ext cx="484732" cy="3163192"/>
          </a:xfrm>
          <a:prstGeom prst="ellipse">
            <a:avLst/>
          </a:prstGeom>
          <a:noFill/>
          <a:ln>
            <a:solidFill>
              <a:srgbClr val="FF0000"/>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10" name="Triangle 9">
            <a:extLst>
              <a:ext uri="{FF2B5EF4-FFF2-40B4-BE49-F238E27FC236}">
                <a16:creationId xmlns:a16="http://schemas.microsoft.com/office/drawing/2014/main" id="{E8C42C14-5AEC-634B-AE47-804EE84227FE}"/>
              </a:ext>
            </a:extLst>
          </p:cNvPr>
          <p:cNvSpPr/>
          <p:nvPr/>
        </p:nvSpPr>
        <p:spPr>
          <a:xfrm rot="207936">
            <a:off x="240177" y="2069174"/>
            <a:ext cx="166254" cy="332509"/>
          </a:xfrm>
          <a:prstGeom prst="triangle">
            <a:avLst/>
          </a:prstGeom>
          <a:solidFill>
            <a:srgbClr val="FF0000"/>
          </a:solidFill>
          <a:ln>
            <a:solidFill>
              <a:srgbClr val="FF0000"/>
            </a:solid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4" name="TextBox 3">
            <a:extLst>
              <a:ext uri="{FF2B5EF4-FFF2-40B4-BE49-F238E27FC236}">
                <a16:creationId xmlns:a16="http://schemas.microsoft.com/office/drawing/2014/main" id="{CBDD7630-0C7C-2B49-9495-EA1D5E677257}"/>
              </a:ext>
            </a:extLst>
          </p:cNvPr>
          <p:cNvSpPr txBox="1"/>
          <p:nvPr/>
        </p:nvSpPr>
        <p:spPr>
          <a:xfrm>
            <a:off x="387852" y="6016910"/>
            <a:ext cx="7176730" cy="433965"/>
          </a:xfrm>
          <a:prstGeom prst="rect">
            <a:avLst/>
          </a:prstGeom>
          <a:noFill/>
        </p:spPr>
        <p:txBody>
          <a:bodyPr wrap="square" lIns="118872" tIns="91440" rIns="118872" bIns="91440" rtlCol="0" anchor="ctr" anchorCtr="0">
            <a:spAutoFit/>
          </a:bodyPr>
          <a:lstStyle/>
          <a:p>
            <a:pPr algn="l">
              <a:lnSpc>
                <a:spcPct val="90000"/>
              </a:lnSpc>
            </a:pPr>
            <a:r>
              <a:rPr lang="en-US" sz="1800" baseline="30000" dirty="0"/>
              <a:t>1</a:t>
            </a:r>
            <a:r>
              <a:rPr lang="en-US" b="0" i="0" u="none" strike="noStrike" dirty="0">
                <a:solidFill>
                  <a:srgbClr val="000000"/>
                </a:solidFill>
                <a:effectLst/>
                <a:latin typeface="Calibri" panose="020F0502020204030204" pitchFamily="34" charset="0"/>
              </a:rPr>
              <a:t>In numerical methods there are times when a single test may not suffice</a:t>
            </a:r>
            <a:endParaRPr lang="en-US" dirty="0"/>
          </a:p>
        </p:txBody>
      </p:sp>
      <p:sp>
        <p:nvSpPr>
          <p:cNvPr id="11" name="Oval 10">
            <a:extLst>
              <a:ext uri="{FF2B5EF4-FFF2-40B4-BE49-F238E27FC236}">
                <a16:creationId xmlns:a16="http://schemas.microsoft.com/office/drawing/2014/main" id="{6C2D7F93-9C3D-8548-B623-FC486B8DC76E}"/>
              </a:ext>
            </a:extLst>
          </p:cNvPr>
          <p:cNvSpPr/>
          <p:nvPr/>
        </p:nvSpPr>
        <p:spPr>
          <a:xfrm>
            <a:off x="345024" y="2235428"/>
            <a:ext cx="342452" cy="1057672"/>
          </a:xfrm>
          <a:prstGeom prst="ellipse">
            <a:avLst/>
          </a:prstGeom>
          <a:noFill/>
          <a:ln>
            <a:solidFill>
              <a:srgbClr val="FF0000"/>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12" name="Triangle 11">
            <a:extLst>
              <a:ext uri="{FF2B5EF4-FFF2-40B4-BE49-F238E27FC236}">
                <a16:creationId xmlns:a16="http://schemas.microsoft.com/office/drawing/2014/main" id="{E79CB977-A5A9-5046-8D04-D67529B2394F}"/>
              </a:ext>
            </a:extLst>
          </p:cNvPr>
          <p:cNvSpPr/>
          <p:nvPr/>
        </p:nvSpPr>
        <p:spPr>
          <a:xfrm rot="10800000" flipH="1">
            <a:off x="590830" y="2731049"/>
            <a:ext cx="166168" cy="142751"/>
          </a:xfrm>
          <a:prstGeom prst="triangle">
            <a:avLst/>
          </a:prstGeom>
          <a:solidFill>
            <a:srgbClr val="FF0000"/>
          </a:solidFill>
          <a:ln>
            <a:solidFill>
              <a:srgbClr val="FF0000"/>
            </a:solid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Tree>
    <p:extLst>
      <p:ext uri="{BB962C8B-B14F-4D97-AF65-F5344CB8AC3E}">
        <p14:creationId xmlns:p14="http://schemas.microsoft.com/office/powerpoint/2010/main" val="3860267502"/>
      </p:ext>
    </p:extLst>
  </p:cSld>
  <p:clrMapOvr>
    <a:masterClrMapping/>
  </p:clrMapOvr>
</p:sld>
</file>

<file path=ppt/theme/theme1.xml><?xml version="1.0" encoding="utf-8"?>
<a:theme xmlns:a="http://schemas.openxmlformats.org/drawingml/2006/main" name="Presentations (Wide Screen)">
  <a:themeElements>
    <a:clrScheme name="ECP 171103 final">
      <a:dk1>
        <a:sysClr val="windowText" lastClr="000000"/>
      </a:dk1>
      <a:lt1>
        <a:sysClr val="window" lastClr="FFFFFF"/>
      </a:lt1>
      <a:dk2>
        <a:srgbClr val="266093"/>
      </a:dk2>
      <a:lt2>
        <a:srgbClr val="FFFFFF"/>
      </a:lt2>
      <a:accent1>
        <a:srgbClr val="2A75BB"/>
      </a:accent1>
      <a:accent2>
        <a:srgbClr val="84B641"/>
      </a:accent2>
      <a:accent3>
        <a:srgbClr val="43B1E5"/>
      </a:accent3>
      <a:accent4>
        <a:srgbClr val="D13940"/>
      </a:accent4>
      <a:accent5>
        <a:srgbClr val="C39C2F"/>
      </a:accent5>
      <a:accent6>
        <a:srgbClr val="7F7F7F"/>
      </a:accent6>
      <a:hlink>
        <a:srgbClr val="A03123"/>
      </a:hlink>
      <a:folHlink>
        <a:srgbClr val="00000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solidFill>
        <a:ln>
          <a:noFill/>
        </a:ln>
        <a:effectLst>
          <a:outerShdw blurRad="44450" dist="27940" dir="5400000" algn="ctr">
            <a:srgbClr val="000000">
              <a:alpha val="32000"/>
            </a:srgbClr>
          </a:outerShdw>
        </a:effectLst>
      </a:spPr>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defPPr algn="ctr">
          <a:lnSpc>
            <a:spcPct val="90000"/>
          </a:lnSpc>
          <a:defRPr sz="2000" dirty="0">
            <a:solidFill>
              <a:schemeClr val="bg1"/>
            </a:solidFill>
          </a:defRPr>
        </a:defPPr>
      </a:lstStyle>
    </a:spDef>
    <a:txDef>
      <a:spPr>
        <a:noFill/>
      </a:spPr>
      <a:bodyPr wrap="square" lIns="118872" tIns="91440" rIns="118872" bIns="91440" rtlCol="0" anchor="ctr" anchorCtr="0">
        <a:spAutoFit/>
      </a:bodyPr>
      <a:lstStyle>
        <a:defPPr algn="l">
          <a:lnSpc>
            <a:spcPct val="90000"/>
          </a:lnSpc>
          <a:defRPr dirty="0" smtClean="0"/>
        </a:defPPr>
      </a:lstStyle>
    </a:txDef>
  </a:objectDefaults>
  <a:extraClrSchemeLst/>
  <a:extLst>
    <a:ext uri="{05A4C25C-085E-4340-85A3-A5531E510DB2}">
      <thm15:themeFamily xmlns:thm15="http://schemas.microsoft.com/office/thememl/2012/main" name="ECP_PowerPointTemplate-v1.0_20171106" id="{82BFD86B-8FF4-4B2C-AD68-5655622D7E2C}" vid="{C92328A0-5FA1-40E2-AE72-E588ED49ADD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65464437F680748A68B85EB6594EA7D" ma:contentTypeVersion="0" ma:contentTypeDescription="Create a new document." ma:contentTypeScope="" ma:versionID="fe3f4dd58d5914c51cfc6deaa8ad845c">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8DB7DEB-074E-4EE8-9B6E-FD277323109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2.xml><?xml version="1.0" encoding="utf-8"?>
<ds:datastoreItem xmlns:ds="http://schemas.openxmlformats.org/officeDocument/2006/customXml" ds:itemID="{A50EC660-24D0-43A0-AE5E-E274115E726B}">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www.w3.org/XML/1998/namespace"/>
    <ds:schemaRef ds:uri="http://purl.org/dc/dcmitype/"/>
    <ds:schemaRef ds:uri="http://schemas.microsoft.com/office/infopath/2007/PartnerControls"/>
  </ds:schemaRefs>
</ds:datastoreItem>
</file>

<file path=customXml/itemProps3.xml><?xml version="1.0" encoding="utf-8"?>
<ds:datastoreItem xmlns:ds="http://schemas.openxmlformats.org/officeDocument/2006/customXml" ds:itemID="{19E20559-B232-4371-8690-E3D8007EDB8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ECP_PowerPoint_Template-v1.0_20171106</Template>
  <TotalTime>20492</TotalTime>
  <Words>4582</Words>
  <Application>Microsoft Office PowerPoint</Application>
  <PresentationFormat>Custom</PresentationFormat>
  <Paragraphs>427</Paragraphs>
  <Slides>30</Slides>
  <Notes>26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30</vt:i4>
      </vt:variant>
    </vt:vector>
  </HeadingPairs>
  <TitlesOfParts>
    <vt:vector size="38" baseType="lpstr">
      <vt:lpstr>Arial</vt:lpstr>
      <vt:lpstr>Arial Black</vt:lpstr>
      <vt:lpstr>Calibri</vt:lpstr>
      <vt:lpstr>Century Gothic</vt:lpstr>
      <vt:lpstr>Liberation Sans</vt:lpstr>
      <vt:lpstr>Menlo</vt:lpstr>
      <vt:lpstr>Monaco</vt:lpstr>
      <vt:lpstr>Presentations (Wide Screen)</vt:lpstr>
      <vt:lpstr>Software Testing: Introduction</vt:lpstr>
      <vt:lpstr>License, Citation and Acknowledgements</vt:lpstr>
      <vt:lpstr>Software Testing - Outline</vt:lpstr>
      <vt:lpstr>General Categories of Testing</vt:lpstr>
      <vt:lpstr>Example types of testing</vt:lpstr>
      <vt:lpstr>What about Verification and Validation?</vt:lpstr>
      <vt:lpstr>Testing within the software development lifecycle</vt:lpstr>
      <vt:lpstr>Testing within the software development lifecycle</vt:lpstr>
      <vt:lpstr>Steps for test driven development</vt:lpstr>
      <vt:lpstr>Challenges of Testing Complex Software Systems</vt:lpstr>
      <vt:lpstr>More Challenges of Testing Complex Software Systems</vt:lpstr>
      <vt:lpstr>How do we determine what tests are needed?</vt:lpstr>
      <vt:lpstr>Summary</vt:lpstr>
      <vt:lpstr>Going Further</vt:lpstr>
      <vt:lpstr>Hands On Activities</vt:lpstr>
      <vt:lpstr>Python Example</vt:lpstr>
      <vt:lpstr>CMake Example</vt:lpstr>
      <vt:lpstr>Checking Code Coverage Example https://github.com/bssw-tutorial/hello-numerical-world </vt:lpstr>
      <vt:lpstr>Graphical View of Gcov Output and Tutorials for Code Coverage </vt:lpstr>
      <vt:lpstr>Test Driven Development Example</vt:lpstr>
      <vt:lpstr>Build and run the code</vt:lpstr>
      <vt:lpstr>Add a new kernel</vt:lpstr>
      <vt:lpstr>check.sh will check for steady state</vt:lpstr>
      <vt:lpstr>Create our tests before we write the code</vt:lpstr>
      <vt:lpstr>Re-run cmake to enable tests</vt:lpstr>
      <vt:lpstr>Add new kernel to make test succeed</vt:lpstr>
      <vt:lpstr>Add new kernel to build</vt:lpstr>
      <vt:lpstr>Re-run tests</vt:lpstr>
      <vt:lpstr>Going Further</vt:lpstr>
      <vt:lpstr>Resources</vt:lpstr>
    </vt:vector>
  </TitlesOfParts>
  <Company>ORNL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Challenges of Exascale Computing</dc:title>
  <dc:creator>Bernholdt, David E.</dc:creator>
  <cp:lastModifiedBy>Bernholdt, David</cp:lastModifiedBy>
  <cp:revision>329</cp:revision>
  <cp:lastPrinted>2017-11-02T18:35:01Z</cp:lastPrinted>
  <dcterms:created xsi:type="dcterms:W3CDTF">2018-11-06T17:28:56Z</dcterms:created>
  <dcterms:modified xsi:type="dcterms:W3CDTF">2022-04-30T20:37:59Z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0x010100565464437F680748A68B85EB6594EA7D</vt:lpwstr>
  </property>
</Properties>
</file>